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al Bold" charset="1" panose="020B0802020202020204"/>
      <p:regular r:id="rId21"/>
    </p:embeddedFont>
    <p:embeddedFont>
      <p:font typeface="Raleway Bold" charset="1" panose="020B0803030101060003"/>
      <p:regular r:id="rId22"/>
    </p:embeddedFont>
    <p:embeddedFont>
      <p:font typeface="Arial" charset="1" panose="020B0502020202020204"/>
      <p:regular r:id="rId23"/>
    </p:embeddedFont>
    <p:embeddedFont>
      <p:font typeface="Arial Bold Italics" charset="1" panose="020B080202020209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28700" y="2551129"/>
            <a:ext cx="13383127" cy="2117471"/>
          </a:xfrm>
          <a:prstGeom prst="rect">
            <a:avLst/>
          </a:prstGeom>
        </p:spPr>
        <p:txBody>
          <a:bodyPr anchor="t" rtlCol="false" tIns="0" lIns="0" bIns="0" rIns="0">
            <a:spAutoFit/>
          </a:bodyPr>
          <a:lstStyle/>
          <a:p>
            <a:pPr algn="l">
              <a:lnSpc>
                <a:spcPts val="7776"/>
              </a:lnSpc>
            </a:pPr>
            <a:r>
              <a:rPr lang="en-US" sz="6999" spc="258">
                <a:solidFill>
                  <a:srgbClr val="F6F6F7"/>
                </a:solidFill>
                <a:latin typeface="Arial Bold"/>
              </a:rPr>
              <a:t>Görüntü İşleme ile Duygu Analizi ve Öneri Sistemi </a:t>
            </a:r>
          </a:p>
        </p:txBody>
      </p:sp>
      <p:sp>
        <p:nvSpPr>
          <p:cNvPr name="TextBox 3" id="3"/>
          <p:cNvSpPr txBox="true"/>
          <p:nvPr/>
        </p:nvSpPr>
        <p:spPr>
          <a:xfrm rot="0">
            <a:off x="1028700" y="1019175"/>
            <a:ext cx="3937397" cy="541133"/>
          </a:xfrm>
          <a:prstGeom prst="rect">
            <a:avLst/>
          </a:prstGeom>
        </p:spPr>
        <p:txBody>
          <a:bodyPr anchor="t" rtlCol="false" tIns="0" lIns="0" bIns="0" rIns="0">
            <a:spAutoFit/>
          </a:bodyPr>
          <a:lstStyle/>
          <a:p>
            <a:pPr algn="l">
              <a:lnSpc>
                <a:spcPts val="4247"/>
              </a:lnSpc>
            </a:pPr>
            <a:r>
              <a:rPr lang="en-US" sz="3527" spc="144">
                <a:solidFill>
                  <a:srgbClr val="F6F6F7"/>
                </a:solidFill>
                <a:latin typeface="Raleway Bold"/>
              </a:rPr>
              <a:t>Uzman Sistemler</a:t>
            </a:r>
          </a:p>
        </p:txBody>
      </p:sp>
      <p:sp>
        <p:nvSpPr>
          <p:cNvPr name="TextBox 4" id="4"/>
          <p:cNvSpPr txBox="true"/>
          <p:nvPr/>
        </p:nvSpPr>
        <p:spPr>
          <a:xfrm rot="0">
            <a:off x="1352346" y="6482872"/>
            <a:ext cx="2666567" cy="455713"/>
          </a:xfrm>
          <a:prstGeom prst="rect">
            <a:avLst/>
          </a:prstGeom>
        </p:spPr>
        <p:txBody>
          <a:bodyPr anchor="t" rtlCol="false" tIns="0" lIns="0" bIns="0" rIns="0">
            <a:spAutoFit/>
          </a:bodyPr>
          <a:lstStyle/>
          <a:p>
            <a:pPr algn="l">
              <a:lnSpc>
                <a:spcPts val="3524"/>
              </a:lnSpc>
            </a:pPr>
            <a:r>
              <a:rPr lang="en-US" sz="2927" spc="120">
                <a:solidFill>
                  <a:srgbClr val="F6F6F7"/>
                </a:solidFill>
                <a:latin typeface="Raleway Bold"/>
              </a:rPr>
              <a:t>Hazırlayanlar:</a:t>
            </a:r>
          </a:p>
        </p:txBody>
      </p:sp>
      <p:sp>
        <p:nvSpPr>
          <p:cNvPr name="TextBox 5" id="5"/>
          <p:cNvSpPr txBox="true"/>
          <p:nvPr/>
        </p:nvSpPr>
        <p:spPr>
          <a:xfrm rot="0">
            <a:off x="1352346" y="7071589"/>
            <a:ext cx="4827119" cy="2218114"/>
          </a:xfrm>
          <a:prstGeom prst="rect">
            <a:avLst/>
          </a:prstGeom>
        </p:spPr>
        <p:txBody>
          <a:bodyPr anchor="t" rtlCol="false" tIns="0" lIns="0" bIns="0" rIns="0">
            <a:spAutoFit/>
          </a:bodyPr>
          <a:lstStyle/>
          <a:p>
            <a:pPr algn="l">
              <a:lnSpc>
                <a:spcPts val="2869"/>
              </a:lnSpc>
            </a:pPr>
            <a:r>
              <a:rPr lang="en-US" sz="2383" spc="97">
                <a:solidFill>
                  <a:srgbClr val="F6F6F7"/>
                </a:solidFill>
                <a:latin typeface="Arial"/>
              </a:rPr>
              <a:t>Ahmet Öztürk 203405054</a:t>
            </a:r>
          </a:p>
          <a:p>
            <a:pPr algn="l">
              <a:lnSpc>
                <a:spcPts val="2869"/>
              </a:lnSpc>
            </a:pPr>
            <a:r>
              <a:rPr lang="en-US" sz="2383" spc="97">
                <a:solidFill>
                  <a:srgbClr val="F6F6F7"/>
                </a:solidFill>
                <a:latin typeface="Arial"/>
              </a:rPr>
              <a:t>Emirhan Topcuoğlu 203405064</a:t>
            </a:r>
          </a:p>
          <a:p>
            <a:pPr algn="l">
              <a:lnSpc>
                <a:spcPts val="2869"/>
              </a:lnSpc>
            </a:pPr>
            <a:r>
              <a:rPr lang="en-US" sz="2383" spc="97">
                <a:solidFill>
                  <a:srgbClr val="F6F6F7"/>
                </a:solidFill>
                <a:latin typeface="Arial"/>
              </a:rPr>
              <a:t>Oğuz Kağan Dönmez 203405025</a:t>
            </a:r>
          </a:p>
          <a:p>
            <a:pPr algn="l">
              <a:lnSpc>
                <a:spcPts val="2869"/>
              </a:lnSpc>
            </a:pPr>
            <a:r>
              <a:rPr lang="en-US" sz="2383" spc="97">
                <a:solidFill>
                  <a:srgbClr val="F6F6F7"/>
                </a:solidFill>
                <a:latin typeface="Arial"/>
              </a:rPr>
              <a:t>İrem Aliye Akman 213405001</a:t>
            </a:r>
          </a:p>
          <a:p>
            <a:pPr algn="l">
              <a:lnSpc>
                <a:spcPts val="2869"/>
              </a:lnSpc>
            </a:pPr>
            <a:r>
              <a:rPr lang="en-US" sz="2383" spc="97">
                <a:solidFill>
                  <a:srgbClr val="F6F6F7"/>
                </a:solidFill>
                <a:latin typeface="Arial"/>
              </a:rPr>
              <a:t>Şule Aktaş 193405004</a:t>
            </a:r>
          </a:p>
          <a:p>
            <a:pPr algn="l">
              <a:lnSpc>
                <a:spcPts val="2869"/>
              </a:lnSpc>
            </a:pPr>
          </a:p>
        </p:txBody>
      </p:sp>
      <p:sp>
        <p:nvSpPr>
          <p:cNvPr name="Freeform 6" id="6"/>
          <p:cNvSpPr/>
          <p:nvPr/>
        </p:nvSpPr>
        <p:spPr>
          <a:xfrm flipH="false" flipV="false" rot="-5314500">
            <a:off x="7224393" y="955977"/>
            <a:ext cx="15559502" cy="7425247"/>
          </a:xfrm>
          <a:custGeom>
            <a:avLst/>
            <a:gdLst/>
            <a:ahLst/>
            <a:cxnLst/>
            <a:rect r="r" b="b" t="t" l="l"/>
            <a:pathLst>
              <a:path h="7425247" w="15559502">
                <a:moveTo>
                  <a:pt x="0" y="0"/>
                </a:moveTo>
                <a:lnTo>
                  <a:pt x="15559502" y="0"/>
                </a:lnTo>
                <a:lnTo>
                  <a:pt x="15559502" y="7425247"/>
                </a:lnTo>
                <a:lnTo>
                  <a:pt x="0" y="7425247"/>
                </a:lnTo>
                <a:lnTo>
                  <a:pt x="0" y="0"/>
                </a:lnTo>
                <a:close/>
              </a:path>
            </a:pathLst>
          </a:custGeom>
          <a:blipFill>
            <a:blip r:embed="rId2">
              <a:alphaModFix amt="5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466661" y="2552965"/>
            <a:ext cx="8677339" cy="5112704"/>
          </a:xfrm>
          <a:custGeom>
            <a:avLst/>
            <a:gdLst/>
            <a:ahLst/>
            <a:cxnLst/>
            <a:rect r="r" b="b" t="t" l="l"/>
            <a:pathLst>
              <a:path h="5112704" w="8677339">
                <a:moveTo>
                  <a:pt x="0" y="0"/>
                </a:moveTo>
                <a:lnTo>
                  <a:pt x="8677339" y="0"/>
                </a:lnTo>
                <a:lnTo>
                  <a:pt x="8677339" y="5112704"/>
                </a:lnTo>
                <a:lnTo>
                  <a:pt x="0" y="5112704"/>
                </a:lnTo>
                <a:lnTo>
                  <a:pt x="0" y="0"/>
                </a:lnTo>
                <a:close/>
              </a:path>
            </a:pathLst>
          </a:custGeom>
          <a:blipFill>
            <a:blip r:embed="rId2"/>
            <a:stretch>
              <a:fillRect l="0" t="0" r="0" b="0"/>
            </a:stretch>
          </a:blipFill>
        </p:spPr>
      </p:sp>
      <p:sp>
        <p:nvSpPr>
          <p:cNvPr name="Freeform 3" id="3"/>
          <p:cNvSpPr/>
          <p:nvPr/>
        </p:nvSpPr>
        <p:spPr>
          <a:xfrm flipH="false" flipV="false" rot="0">
            <a:off x="9622337" y="2489572"/>
            <a:ext cx="8413418" cy="5176097"/>
          </a:xfrm>
          <a:custGeom>
            <a:avLst/>
            <a:gdLst/>
            <a:ahLst/>
            <a:cxnLst/>
            <a:rect r="r" b="b" t="t" l="l"/>
            <a:pathLst>
              <a:path h="5176097" w="8413418">
                <a:moveTo>
                  <a:pt x="0" y="0"/>
                </a:moveTo>
                <a:lnTo>
                  <a:pt x="8413418" y="0"/>
                </a:lnTo>
                <a:lnTo>
                  <a:pt x="8413418" y="5176097"/>
                </a:lnTo>
                <a:lnTo>
                  <a:pt x="0" y="5176097"/>
                </a:lnTo>
                <a:lnTo>
                  <a:pt x="0" y="0"/>
                </a:lnTo>
                <a:close/>
              </a:path>
            </a:pathLst>
          </a:custGeom>
          <a:blipFill>
            <a:blip r:embed="rId3"/>
            <a:stretch>
              <a:fillRect l="0" t="-874" r="0" b="-874"/>
            </a:stretch>
          </a:blipFill>
        </p:spPr>
      </p:sp>
      <p:sp>
        <p:nvSpPr>
          <p:cNvPr name="TextBox 4" id="4"/>
          <p:cNvSpPr txBox="true"/>
          <p:nvPr/>
        </p:nvSpPr>
        <p:spPr>
          <a:xfrm rot="0">
            <a:off x="466661" y="1028700"/>
            <a:ext cx="3906674" cy="606425"/>
          </a:xfrm>
          <a:prstGeom prst="rect">
            <a:avLst/>
          </a:prstGeom>
        </p:spPr>
        <p:txBody>
          <a:bodyPr anchor="t" rtlCol="false" tIns="0" lIns="0" bIns="0" rIns="0">
            <a:spAutoFit/>
          </a:bodyPr>
          <a:lstStyle/>
          <a:p>
            <a:pPr algn="l" marL="0" indent="0" lvl="0">
              <a:lnSpc>
                <a:spcPts val="3999"/>
              </a:lnSpc>
            </a:pPr>
            <a:r>
              <a:rPr lang="en-US" sz="3999" spc="147">
                <a:solidFill>
                  <a:srgbClr val="F1F2F1"/>
                </a:solidFill>
                <a:latin typeface="Arial Bold"/>
              </a:rPr>
              <a:t>Projemiz</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286155" y="2587693"/>
            <a:ext cx="8684321" cy="5111615"/>
          </a:xfrm>
          <a:custGeom>
            <a:avLst/>
            <a:gdLst/>
            <a:ahLst/>
            <a:cxnLst/>
            <a:rect r="r" b="b" t="t" l="l"/>
            <a:pathLst>
              <a:path h="5111615" w="8684321">
                <a:moveTo>
                  <a:pt x="0" y="0"/>
                </a:moveTo>
                <a:lnTo>
                  <a:pt x="8684321" y="0"/>
                </a:lnTo>
                <a:lnTo>
                  <a:pt x="8684321" y="5111614"/>
                </a:lnTo>
                <a:lnTo>
                  <a:pt x="0" y="5111614"/>
                </a:lnTo>
                <a:lnTo>
                  <a:pt x="0" y="0"/>
                </a:lnTo>
                <a:close/>
              </a:path>
            </a:pathLst>
          </a:custGeom>
          <a:blipFill>
            <a:blip r:embed="rId2"/>
            <a:stretch>
              <a:fillRect l="0" t="0" r="0" b="0"/>
            </a:stretch>
          </a:blipFill>
        </p:spPr>
      </p:sp>
      <p:sp>
        <p:nvSpPr>
          <p:cNvPr name="Freeform 3" id="3"/>
          <p:cNvSpPr/>
          <p:nvPr/>
        </p:nvSpPr>
        <p:spPr>
          <a:xfrm flipH="false" flipV="false" rot="0">
            <a:off x="9353503" y="2587693"/>
            <a:ext cx="8625007" cy="5111615"/>
          </a:xfrm>
          <a:custGeom>
            <a:avLst/>
            <a:gdLst/>
            <a:ahLst/>
            <a:cxnLst/>
            <a:rect r="r" b="b" t="t" l="l"/>
            <a:pathLst>
              <a:path h="5111615" w="8625007">
                <a:moveTo>
                  <a:pt x="0" y="0"/>
                </a:moveTo>
                <a:lnTo>
                  <a:pt x="8625007" y="0"/>
                </a:lnTo>
                <a:lnTo>
                  <a:pt x="8625007" y="5111614"/>
                </a:lnTo>
                <a:lnTo>
                  <a:pt x="0" y="5111614"/>
                </a:lnTo>
                <a:lnTo>
                  <a:pt x="0" y="0"/>
                </a:lnTo>
                <a:close/>
              </a:path>
            </a:pathLst>
          </a:custGeom>
          <a:blipFill>
            <a:blip r:embed="rId3"/>
            <a:stretch>
              <a:fillRect l="0" t="0" r="0" b="0"/>
            </a:stretch>
          </a:blipFill>
        </p:spPr>
      </p:sp>
      <p:sp>
        <p:nvSpPr>
          <p:cNvPr name="TextBox 4" id="4"/>
          <p:cNvSpPr txBox="true"/>
          <p:nvPr/>
        </p:nvSpPr>
        <p:spPr>
          <a:xfrm rot="0">
            <a:off x="286155" y="725488"/>
            <a:ext cx="3906674" cy="606425"/>
          </a:xfrm>
          <a:prstGeom prst="rect">
            <a:avLst/>
          </a:prstGeom>
        </p:spPr>
        <p:txBody>
          <a:bodyPr anchor="t" rtlCol="false" tIns="0" lIns="0" bIns="0" rIns="0">
            <a:spAutoFit/>
          </a:bodyPr>
          <a:lstStyle/>
          <a:p>
            <a:pPr algn="l" marL="0" indent="0" lvl="0">
              <a:lnSpc>
                <a:spcPts val="3999"/>
              </a:lnSpc>
            </a:pPr>
            <a:r>
              <a:rPr lang="en-US" sz="3999" spc="147">
                <a:solidFill>
                  <a:srgbClr val="F1F2F1"/>
                </a:solidFill>
                <a:latin typeface="Arial Bold"/>
              </a:rPr>
              <a:t>Projemiz</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611264" y="2765115"/>
            <a:ext cx="8345019" cy="4916901"/>
          </a:xfrm>
          <a:custGeom>
            <a:avLst/>
            <a:gdLst/>
            <a:ahLst/>
            <a:cxnLst/>
            <a:rect r="r" b="b" t="t" l="l"/>
            <a:pathLst>
              <a:path h="4916901" w="8345019">
                <a:moveTo>
                  <a:pt x="0" y="0"/>
                </a:moveTo>
                <a:lnTo>
                  <a:pt x="8345019" y="0"/>
                </a:lnTo>
                <a:lnTo>
                  <a:pt x="8345019" y="4916900"/>
                </a:lnTo>
                <a:lnTo>
                  <a:pt x="0" y="4916900"/>
                </a:lnTo>
                <a:lnTo>
                  <a:pt x="0" y="0"/>
                </a:lnTo>
                <a:close/>
              </a:path>
            </a:pathLst>
          </a:custGeom>
          <a:blipFill>
            <a:blip r:embed="rId2"/>
            <a:stretch>
              <a:fillRect l="0" t="0" r="0" b="0"/>
            </a:stretch>
          </a:blipFill>
        </p:spPr>
      </p:sp>
      <p:sp>
        <p:nvSpPr>
          <p:cNvPr name="Freeform 3" id="3"/>
          <p:cNvSpPr/>
          <p:nvPr/>
        </p:nvSpPr>
        <p:spPr>
          <a:xfrm flipH="false" flipV="false" rot="0">
            <a:off x="9591549" y="2765115"/>
            <a:ext cx="8302946" cy="4916901"/>
          </a:xfrm>
          <a:custGeom>
            <a:avLst/>
            <a:gdLst/>
            <a:ahLst/>
            <a:cxnLst/>
            <a:rect r="r" b="b" t="t" l="l"/>
            <a:pathLst>
              <a:path h="4916901" w="8302946">
                <a:moveTo>
                  <a:pt x="0" y="0"/>
                </a:moveTo>
                <a:lnTo>
                  <a:pt x="8302946" y="0"/>
                </a:lnTo>
                <a:lnTo>
                  <a:pt x="8302946" y="4916900"/>
                </a:lnTo>
                <a:lnTo>
                  <a:pt x="0" y="4916900"/>
                </a:lnTo>
                <a:lnTo>
                  <a:pt x="0" y="0"/>
                </a:lnTo>
                <a:close/>
              </a:path>
            </a:pathLst>
          </a:custGeom>
          <a:blipFill>
            <a:blip r:embed="rId3"/>
            <a:stretch>
              <a:fillRect l="0" t="0" r="0" b="0"/>
            </a:stretch>
          </a:blipFill>
        </p:spPr>
      </p:sp>
      <p:sp>
        <p:nvSpPr>
          <p:cNvPr name="TextBox 4" id="4"/>
          <p:cNvSpPr txBox="true"/>
          <p:nvPr/>
        </p:nvSpPr>
        <p:spPr>
          <a:xfrm rot="0">
            <a:off x="611264" y="1028700"/>
            <a:ext cx="3906674" cy="606425"/>
          </a:xfrm>
          <a:prstGeom prst="rect">
            <a:avLst/>
          </a:prstGeom>
        </p:spPr>
        <p:txBody>
          <a:bodyPr anchor="t" rtlCol="false" tIns="0" lIns="0" bIns="0" rIns="0">
            <a:spAutoFit/>
          </a:bodyPr>
          <a:lstStyle/>
          <a:p>
            <a:pPr algn="l" marL="0" indent="0" lvl="0">
              <a:lnSpc>
                <a:spcPts val="3999"/>
              </a:lnSpc>
            </a:pPr>
            <a:r>
              <a:rPr lang="en-US" sz="3999" spc="147">
                <a:solidFill>
                  <a:srgbClr val="F1F2F1"/>
                </a:solidFill>
                <a:latin typeface="Arial Bold"/>
              </a:rPr>
              <a:t>Projemiz</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333042" y="2720434"/>
            <a:ext cx="8618739" cy="5091665"/>
          </a:xfrm>
          <a:custGeom>
            <a:avLst/>
            <a:gdLst/>
            <a:ahLst/>
            <a:cxnLst/>
            <a:rect r="r" b="b" t="t" l="l"/>
            <a:pathLst>
              <a:path h="5091665" w="8618739">
                <a:moveTo>
                  <a:pt x="0" y="0"/>
                </a:moveTo>
                <a:lnTo>
                  <a:pt x="8618739" y="0"/>
                </a:lnTo>
                <a:lnTo>
                  <a:pt x="8618739" y="5091665"/>
                </a:lnTo>
                <a:lnTo>
                  <a:pt x="0" y="5091665"/>
                </a:lnTo>
                <a:lnTo>
                  <a:pt x="0" y="0"/>
                </a:lnTo>
                <a:close/>
              </a:path>
            </a:pathLst>
          </a:custGeom>
          <a:blipFill>
            <a:blip r:embed="rId2"/>
            <a:stretch>
              <a:fillRect l="0" t="0" r="0" b="0"/>
            </a:stretch>
          </a:blipFill>
        </p:spPr>
      </p:sp>
      <p:sp>
        <p:nvSpPr>
          <p:cNvPr name="Freeform 3" id="3"/>
          <p:cNvSpPr/>
          <p:nvPr/>
        </p:nvSpPr>
        <p:spPr>
          <a:xfrm flipH="false" flipV="false" rot="0">
            <a:off x="9345199" y="2720434"/>
            <a:ext cx="8604779" cy="5091665"/>
          </a:xfrm>
          <a:custGeom>
            <a:avLst/>
            <a:gdLst/>
            <a:ahLst/>
            <a:cxnLst/>
            <a:rect r="r" b="b" t="t" l="l"/>
            <a:pathLst>
              <a:path h="5091665" w="8604779">
                <a:moveTo>
                  <a:pt x="0" y="0"/>
                </a:moveTo>
                <a:lnTo>
                  <a:pt x="8604779" y="0"/>
                </a:lnTo>
                <a:lnTo>
                  <a:pt x="8604779" y="5091665"/>
                </a:lnTo>
                <a:lnTo>
                  <a:pt x="0" y="5091665"/>
                </a:lnTo>
                <a:lnTo>
                  <a:pt x="0" y="0"/>
                </a:lnTo>
                <a:close/>
              </a:path>
            </a:pathLst>
          </a:custGeom>
          <a:blipFill>
            <a:blip r:embed="rId3"/>
            <a:stretch>
              <a:fillRect l="0" t="0" r="0" b="0"/>
            </a:stretch>
          </a:blipFill>
        </p:spPr>
      </p:sp>
      <p:sp>
        <p:nvSpPr>
          <p:cNvPr name="TextBox 4" id="4"/>
          <p:cNvSpPr txBox="true"/>
          <p:nvPr/>
        </p:nvSpPr>
        <p:spPr>
          <a:xfrm rot="0">
            <a:off x="333042" y="725488"/>
            <a:ext cx="3906674" cy="606425"/>
          </a:xfrm>
          <a:prstGeom prst="rect">
            <a:avLst/>
          </a:prstGeom>
        </p:spPr>
        <p:txBody>
          <a:bodyPr anchor="t" rtlCol="false" tIns="0" lIns="0" bIns="0" rIns="0">
            <a:spAutoFit/>
          </a:bodyPr>
          <a:lstStyle/>
          <a:p>
            <a:pPr algn="l" marL="0" indent="0" lvl="0">
              <a:lnSpc>
                <a:spcPts val="3999"/>
              </a:lnSpc>
            </a:pPr>
            <a:r>
              <a:rPr lang="en-US" sz="3999" spc="147">
                <a:solidFill>
                  <a:srgbClr val="F1F2F1"/>
                </a:solidFill>
                <a:latin typeface="Arial Bold"/>
              </a:rPr>
              <a:t>Projemiz</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10009144" y="696659"/>
            <a:ext cx="26670798" cy="8052095"/>
          </a:xfrm>
          <a:custGeom>
            <a:avLst/>
            <a:gdLst/>
            <a:ahLst/>
            <a:cxnLst/>
            <a:rect r="r" b="b" t="t" l="l"/>
            <a:pathLst>
              <a:path h="8052095" w="26670798">
                <a:moveTo>
                  <a:pt x="0" y="0"/>
                </a:moveTo>
                <a:lnTo>
                  <a:pt x="26670798" y="0"/>
                </a:lnTo>
                <a:lnTo>
                  <a:pt x="26670798" y="8052095"/>
                </a:lnTo>
                <a:lnTo>
                  <a:pt x="0" y="8052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1245874" y="5513281"/>
            <a:ext cx="5122944" cy="0"/>
          </a:xfrm>
          <a:prstGeom prst="line">
            <a:avLst/>
          </a:prstGeom>
          <a:ln cap="flat" w="38100">
            <a:solidFill>
              <a:srgbClr val="F6F6F7"/>
            </a:solidFill>
            <a:prstDash val="solid"/>
            <a:headEnd type="none" len="sm" w="sm"/>
            <a:tailEnd type="none" len="sm" w="sm"/>
          </a:ln>
        </p:spPr>
      </p:sp>
      <p:sp>
        <p:nvSpPr>
          <p:cNvPr name="TextBox 4" id="4"/>
          <p:cNvSpPr txBox="true"/>
          <p:nvPr/>
        </p:nvSpPr>
        <p:spPr>
          <a:xfrm rot="0">
            <a:off x="11245874" y="3379679"/>
            <a:ext cx="5122944" cy="1343027"/>
          </a:xfrm>
          <a:prstGeom prst="rect">
            <a:avLst/>
          </a:prstGeom>
        </p:spPr>
        <p:txBody>
          <a:bodyPr anchor="t" rtlCol="false" tIns="0" lIns="0" bIns="0" rIns="0">
            <a:spAutoFit/>
          </a:bodyPr>
          <a:lstStyle/>
          <a:p>
            <a:pPr algn="l" marL="0" indent="0" lvl="0">
              <a:lnSpc>
                <a:spcPts val="8925"/>
              </a:lnSpc>
            </a:pPr>
            <a:r>
              <a:rPr lang="en-US" sz="8500" strike="noStrike" spc="314">
                <a:solidFill>
                  <a:srgbClr val="F6F6F7"/>
                </a:solidFill>
                <a:latin typeface="Arial Bold Italics"/>
              </a:rPr>
              <a:t>Sonuç</a:t>
            </a:r>
          </a:p>
        </p:txBody>
      </p:sp>
      <p:sp>
        <p:nvSpPr>
          <p:cNvPr name="TextBox 5" id="5"/>
          <p:cNvSpPr txBox="true"/>
          <p:nvPr/>
        </p:nvSpPr>
        <p:spPr>
          <a:xfrm rot="0">
            <a:off x="11245874" y="6208821"/>
            <a:ext cx="5168852" cy="3387090"/>
          </a:xfrm>
          <a:prstGeom prst="rect">
            <a:avLst/>
          </a:prstGeom>
        </p:spPr>
        <p:txBody>
          <a:bodyPr anchor="t" rtlCol="false" tIns="0" lIns="0" bIns="0" rIns="0">
            <a:spAutoFit/>
          </a:bodyPr>
          <a:lstStyle/>
          <a:p>
            <a:pPr algn="l">
              <a:lnSpc>
                <a:spcPts val="3359"/>
              </a:lnSpc>
            </a:pPr>
            <a:r>
              <a:rPr lang="en-US" sz="2400" spc="141">
                <a:solidFill>
                  <a:srgbClr val="F6F6F7"/>
                </a:solidFill>
                <a:latin typeface="Arial"/>
              </a:rPr>
              <a:t>Kullanıcının anlık ruh halini algılayarak, moralini yükseltmek veya mevcut duygusal durumunu optimize etmek amacıyla çeşitli aktiviteler sunarak kullanıcı deneyimini iyileştirmeyi hedeflemektedir.</a:t>
            </a:r>
          </a:p>
          <a:p>
            <a:pPr algn="l" marL="0" indent="0" lvl="0">
              <a:lnSpc>
                <a:spcPts val="33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1092061" y="2897041"/>
            <a:ext cx="9233250" cy="4388143"/>
          </a:xfrm>
          <a:prstGeom prst="rect">
            <a:avLst/>
          </a:prstGeom>
        </p:spPr>
        <p:txBody>
          <a:bodyPr anchor="t" rtlCol="false" tIns="0" lIns="0" bIns="0" rIns="0">
            <a:spAutoFit/>
          </a:bodyPr>
          <a:lstStyle/>
          <a:p>
            <a:pPr algn="l">
              <a:lnSpc>
                <a:spcPts val="10951"/>
              </a:lnSpc>
            </a:pPr>
            <a:r>
              <a:rPr lang="en-US" sz="9857" spc="364">
                <a:solidFill>
                  <a:srgbClr val="F6F6F7"/>
                </a:solidFill>
                <a:latin typeface="Arial"/>
              </a:rPr>
              <a:t>Dinlediğiniz İçin </a:t>
            </a:r>
          </a:p>
          <a:p>
            <a:pPr algn="l">
              <a:lnSpc>
                <a:spcPts val="10951"/>
              </a:lnSpc>
            </a:pPr>
            <a:r>
              <a:rPr lang="en-US" sz="9857" spc="364">
                <a:solidFill>
                  <a:srgbClr val="F6F6F7"/>
                </a:solidFill>
                <a:latin typeface="Arial Bold"/>
              </a:rPr>
              <a:t>Teşekkürler !</a:t>
            </a:r>
          </a:p>
        </p:txBody>
      </p:sp>
      <p:sp>
        <p:nvSpPr>
          <p:cNvPr name="Freeform 3" id="3"/>
          <p:cNvSpPr/>
          <p:nvPr/>
        </p:nvSpPr>
        <p:spPr>
          <a:xfrm flipH="false" flipV="false" rot="-5314500">
            <a:off x="7653113" y="1932261"/>
            <a:ext cx="15559502" cy="7425247"/>
          </a:xfrm>
          <a:custGeom>
            <a:avLst/>
            <a:gdLst/>
            <a:ahLst/>
            <a:cxnLst/>
            <a:rect r="r" b="b" t="t" l="l"/>
            <a:pathLst>
              <a:path h="7425247" w="15559502">
                <a:moveTo>
                  <a:pt x="0" y="0"/>
                </a:moveTo>
                <a:lnTo>
                  <a:pt x="15559502" y="0"/>
                </a:lnTo>
                <a:lnTo>
                  <a:pt x="15559502" y="7425247"/>
                </a:lnTo>
                <a:lnTo>
                  <a:pt x="0" y="7425247"/>
                </a:lnTo>
                <a:lnTo>
                  <a:pt x="0" y="0"/>
                </a:lnTo>
                <a:close/>
              </a:path>
            </a:pathLst>
          </a:custGeom>
          <a:blipFill>
            <a:blip r:embed="rId2">
              <a:alphaModFix amt="57000"/>
              <a:extLst>
                <a:ext uri="{96DAC541-7B7A-43D3-8B79-37D633B846F1}">
                  <asvg:svgBlip xmlns:asvg="http://schemas.microsoft.com/office/drawing/2016/SVG/main" r:embed="rId3"/>
                </a:ext>
              </a:extLst>
            </a:blip>
            <a:stretch>
              <a:fillRect l="0" t="0" r="0" b="0"/>
            </a:stretch>
          </a:blipFill>
        </p:spPr>
      </p:sp>
    </p:spTree>
  </p:cSld>
  <p:clrMapOvr>
    <a:masterClrMapping/>
  </p:clrMapOvr>
  <p:transition spd="med">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rot="0">
            <a:off x="1028700" y="5597586"/>
            <a:ext cx="16230596" cy="0"/>
          </a:xfrm>
          <a:prstGeom prst="line">
            <a:avLst/>
          </a:prstGeom>
          <a:ln cap="rnd" w="9525">
            <a:solidFill>
              <a:srgbClr val="F2F3F3"/>
            </a:solidFill>
            <a:prstDash val="solid"/>
            <a:headEnd type="none" len="sm" w="sm"/>
            <a:tailEnd type="none" len="sm" w="sm"/>
          </a:ln>
        </p:spPr>
      </p:sp>
      <p:sp>
        <p:nvSpPr>
          <p:cNvPr name="Freeform 3" id="3"/>
          <p:cNvSpPr/>
          <p:nvPr/>
        </p:nvSpPr>
        <p:spPr>
          <a:xfrm flipH="false" flipV="false" rot="0">
            <a:off x="11767347" y="110400"/>
            <a:ext cx="5491948" cy="5491948"/>
          </a:xfrm>
          <a:custGeom>
            <a:avLst/>
            <a:gdLst/>
            <a:ahLst/>
            <a:cxnLst/>
            <a:rect r="r" b="b" t="t" l="l"/>
            <a:pathLst>
              <a:path h="5491948" w="5491948">
                <a:moveTo>
                  <a:pt x="0" y="0"/>
                </a:moveTo>
                <a:lnTo>
                  <a:pt x="5491949" y="0"/>
                </a:lnTo>
                <a:lnTo>
                  <a:pt x="5491949" y="5491949"/>
                </a:lnTo>
                <a:lnTo>
                  <a:pt x="0" y="5491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50817" y="1386860"/>
            <a:ext cx="6630927" cy="2416175"/>
          </a:xfrm>
          <a:prstGeom prst="rect">
            <a:avLst/>
          </a:prstGeom>
        </p:spPr>
        <p:txBody>
          <a:bodyPr anchor="t" rtlCol="false" tIns="0" lIns="0" bIns="0" rIns="0">
            <a:spAutoFit/>
          </a:bodyPr>
          <a:lstStyle/>
          <a:p>
            <a:pPr algn="l" marL="0" indent="0" lvl="0">
              <a:lnSpc>
                <a:spcPts val="8800"/>
              </a:lnSpc>
            </a:pPr>
            <a:r>
              <a:rPr lang="en-US" sz="8000" spc="376">
                <a:solidFill>
                  <a:srgbClr val="F6F6F7"/>
                </a:solidFill>
                <a:latin typeface="Arial"/>
              </a:rPr>
              <a:t>Kullanılan Teknolojiler</a:t>
            </a:r>
          </a:p>
        </p:txBody>
      </p:sp>
      <p:grpSp>
        <p:nvGrpSpPr>
          <p:cNvPr name="Group 5" id="5"/>
          <p:cNvGrpSpPr/>
          <p:nvPr/>
        </p:nvGrpSpPr>
        <p:grpSpPr>
          <a:xfrm rot="0">
            <a:off x="1050817" y="6373116"/>
            <a:ext cx="4662181" cy="1954625"/>
            <a:chOff x="0" y="0"/>
            <a:chExt cx="6216242" cy="2606166"/>
          </a:xfrm>
        </p:grpSpPr>
        <p:sp>
          <p:nvSpPr>
            <p:cNvPr name="TextBox 6" id="6"/>
            <p:cNvSpPr txBox="true"/>
            <p:nvPr/>
          </p:nvSpPr>
          <p:spPr>
            <a:xfrm rot="0">
              <a:off x="0" y="915796"/>
              <a:ext cx="6216242" cy="1690370"/>
            </a:xfrm>
            <a:prstGeom prst="rect">
              <a:avLst/>
            </a:prstGeom>
          </p:spPr>
          <p:txBody>
            <a:bodyPr anchor="t" rtlCol="false" tIns="0" lIns="0" bIns="0" rIns="0">
              <a:spAutoFit/>
            </a:bodyPr>
            <a:lstStyle/>
            <a:p>
              <a:pPr algn="l" marL="0" indent="0" lvl="0">
                <a:lnSpc>
                  <a:spcPts val="3359"/>
                </a:lnSpc>
                <a:spcBef>
                  <a:spcPct val="0"/>
                </a:spcBef>
              </a:pPr>
              <a:r>
                <a:rPr lang="en-US" sz="2400" spc="93">
                  <a:solidFill>
                    <a:srgbClr val="F6F6F7"/>
                  </a:solidFill>
                  <a:latin typeface="Arial"/>
                </a:rPr>
                <a:t>Yüz algılama ve ön işleme adımlarını gerçekleştirmek için kullanılır.</a:t>
              </a:r>
            </a:p>
          </p:txBody>
        </p:sp>
        <p:sp>
          <p:nvSpPr>
            <p:cNvPr name="TextBox 7" id="7"/>
            <p:cNvSpPr txBox="true"/>
            <p:nvPr/>
          </p:nvSpPr>
          <p:spPr>
            <a:xfrm rot="0">
              <a:off x="0" y="-142875"/>
              <a:ext cx="6216242" cy="849842"/>
            </a:xfrm>
            <a:prstGeom prst="rect">
              <a:avLst/>
            </a:prstGeom>
          </p:spPr>
          <p:txBody>
            <a:bodyPr anchor="t" rtlCol="false" tIns="0" lIns="0" bIns="0" rIns="0">
              <a:spAutoFit/>
            </a:bodyPr>
            <a:lstStyle/>
            <a:p>
              <a:pPr algn="l" marL="0" indent="0" lvl="0">
                <a:lnSpc>
                  <a:spcPts val="4900"/>
                </a:lnSpc>
                <a:spcBef>
                  <a:spcPct val="0"/>
                </a:spcBef>
              </a:pPr>
              <a:r>
                <a:rPr lang="en-US" sz="3500" spc="136">
                  <a:solidFill>
                    <a:srgbClr val="F6F6F7"/>
                  </a:solidFill>
                  <a:latin typeface="Arial Bold"/>
                </a:rPr>
                <a:t>Open CV</a:t>
              </a:r>
            </a:p>
          </p:txBody>
        </p:sp>
      </p:grpSp>
      <p:grpSp>
        <p:nvGrpSpPr>
          <p:cNvPr name="Group 8" id="8"/>
          <p:cNvGrpSpPr/>
          <p:nvPr/>
        </p:nvGrpSpPr>
        <p:grpSpPr>
          <a:xfrm rot="0">
            <a:off x="6801851" y="6370390"/>
            <a:ext cx="4684298" cy="2373725"/>
            <a:chOff x="0" y="0"/>
            <a:chExt cx="6245731" cy="3164966"/>
          </a:xfrm>
        </p:grpSpPr>
        <p:sp>
          <p:nvSpPr>
            <p:cNvPr name="TextBox 9" id="9"/>
            <p:cNvSpPr txBox="true"/>
            <p:nvPr/>
          </p:nvSpPr>
          <p:spPr>
            <a:xfrm rot="0">
              <a:off x="0" y="915796"/>
              <a:ext cx="6245731" cy="2249170"/>
            </a:xfrm>
            <a:prstGeom prst="rect">
              <a:avLst/>
            </a:prstGeom>
          </p:spPr>
          <p:txBody>
            <a:bodyPr anchor="t" rtlCol="false" tIns="0" lIns="0" bIns="0" rIns="0">
              <a:spAutoFit/>
            </a:bodyPr>
            <a:lstStyle/>
            <a:p>
              <a:pPr algn="l" marL="0" indent="0" lvl="0">
                <a:lnSpc>
                  <a:spcPts val="3359"/>
                </a:lnSpc>
                <a:spcBef>
                  <a:spcPct val="0"/>
                </a:spcBef>
              </a:pPr>
              <a:r>
                <a:rPr lang="en-US" sz="2400" spc="93">
                  <a:solidFill>
                    <a:srgbClr val="F6F6F7"/>
                  </a:solidFill>
                  <a:latin typeface="Arial"/>
                </a:rPr>
                <a:t>Keras kullanılarak eğitilen derin öğrenme modelleri (CNN tabanlı), yüz ifadelerinden duyguları) sınıflandırır</a:t>
              </a:r>
            </a:p>
          </p:txBody>
        </p:sp>
        <p:sp>
          <p:nvSpPr>
            <p:cNvPr name="TextBox 10" id="10"/>
            <p:cNvSpPr txBox="true"/>
            <p:nvPr/>
          </p:nvSpPr>
          <p:spPr>
            <a:xfrm rot="0">
              <a:off x="0" y="-142875"/>
              <a:ext cx="6245731" cy="849842"/>
            </a:xfrm>
            <a:prstGeom prst="rect">
              <a:avLst/>
            </a:prstGeom>
          </p:spPr>
          <p:txBody>
            <a:bodyPr anchor="t" rtlCol="false" tIns="0" lIns="0" bIns="0" rIns="0">
              <a:spAutoFit/>
            </a:bodyPr>
            <a:lstStyle/>
            <a:p>
              <a:pPr algn="l" marL="0" indent="0" lvl="0">
                <a:lnSpc>
                  <a:spcPts val="4900"/>
                </a:lnSpc>
                <a:spcBef>
                  <a:spcPct val="0"/>
                </a:spcBef>
              </a:pPr>
              <a:r>
                <a:rPr lang="en-US" sz="3500" spc="136">
                  <a:solidFill>
                    <a:srgbClr val="F6F6F7"/>
                  </a:solidFill>
                  <a:latin typeface="Arial Bold"/>
                </a:rPr>
                <a:t>Keras</a:t>
              </a:r>
            </a:p>
          </p:txBody>
        </p:sp>
      </p:grpSp>
      <p:grpSp>
        <p:nvGrpSpPr>
          <p:cNvPr name="Group 11" id="11"/>
          <p:cNvGrpSpPr/>
          <p:nvPr/>
        </p:nvGrpSpPr>
        <p:grpSpPr>
          <a:xfrm rot="0">
            <a:off x="12575002" y="6370390"/>
            <a:ext cx="4684298" cy="2373725"/>
            <a:chOff x="0" y="0"/>
            <a:chExt cx="6245731" cy="3164966"/>
          </a:xfrm>
        </p:grpSpPr>
        <p:sp>
          <p:nvSpPr>
            <p:cNvPr name="TextBox 12" id="12"/>
            <p:cNvSpPr txBox="true"/>
            <p:nvPr/>
          </p:nvSpPr>
          <p:spPr>
            <a:xfrm rot="0">
              <a:off x="0" y="915796"/>
              <a:ext cx="6245731" cy="2249170"/>
            </a:xfrm>
            <a:prstGeom prst="rect">
              <a:avLst/>
            </a:prstGeom>
          </p:spPr>
          <p:txBody>
            <a:bodyPr anchor="t" rtlCol="false" tIns="0" lIns="0" bIns="0" rIns="0">
              <a:spAutoFit/>
            </a:bodyPr>
            <a:lstStyle/>
            <a:p>
              <a:pPr algn="l" marL="0" indent="0" lvl="0">
                <a:lnSpc>
                  <a:spcPts val="3359"/>
                </a:lnSpc>
                <a:spcBef>
                  <a:spcPct val="0"/>
                </a:spcBef>
              </a:pPr>
              <a:r>
                <a:rPr lang="en-US" sz="2400" spc="93">
                  <a:solidFill>
                    <a:srgbClr val="F6F6F7"/>
                  </a:solidFill>
                  <a:latin typeface="Arial"/>
                </a:rPr>
                <a:t>Duygu analizi sonucuna göre kişiselleştirilmiş film, dizi, müzik, kitap ve aktivite önerileri sağlamak için kullanılır</a:t>
              </a:r>
            </a:p>
          </p:txBody>
        </p:sp>
        <p:sp>
          <p:nvSpPr>
            <p:cNvPr name="TextBox 13" id="13"/>
            <p:cNvSpPr txBox="true"/>
            <p:nvPr/>
          </p:nvSpPr>
          <p:spPr>
            <a:xfrm rot="0">
              <a:off x="0" y="-142875"/>
              <a:ext cx="6245731" cy="849842"/>
            </a:xfrm>
            <a:prstGeom prst="rect">
              <a:avLst/>
            </a:prstGeom>
          </p:spPr>
          <p:txBody>
            <a:bodyPr anchor="t" rtlCol="false" tIns="0" lIns="0" bIns="0" rIns="0">
              <a:spAutoFit/>
            </a:bodyPr>
            <a:lstStyle/>
            <a:p>
              <a:pPr algn="l" marL="0" indent="0" lvl="0">
                <a:lnSpc>
                  <a:spcPts val="4900"/>
                </a:lnSpc>
                <a:spcBef>
                  <a:spcPct val="0"/>
                </a:spcBef>
              </a:pPr>
              <a:r>
                <a:rPr lang="en-US" sz="3500" spc="136">
                  <a:solidFill>
                    <a:srgbClr val="F6F6F7"/>
                  </a:solidFill>
                  <a:latin typeface="Arial Bold"/>
                </a:rPr>
                <a:t>Gemini API</a:t>
              </a:r>
            </a:p>
          </p:txBody>
        </p:sp>
      </p:gr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grpSp>
        <p:nvGrpSpPr>
          <p:cNvPr name="Group 2" id="2"/>
          <p:cNvGrpSpPr/>
          <p:nvPr/>
        </p:nvGrpSpPr>
        <p:grpSpPr>
          <a:xfrm rot="0">
            <a:off x="1028700" y="860774"/>
            <a:ext cx="5927959" cy="8543214"/>
            <a:chOff x="0" y="0"/>
            <a:chExt cx="918396" cy="1323567"/>
          </a:xfrm>
        </p:grpSpPr>
        <p:sp>
          <p:nvSpPr>
            <p:cNvPr name="Freeform 3" id="3"/>
            <p:cNvSpPr/>
            <p:nvPr/>
          </p:nvSpPr>
          <p:spPr>
            <a:xfrm flipH="false" flipV="false" rot="0">
              <a:off x="0" y="0"/>
              <a:ext cx="918396" cy="1323567"/>
            </a:xfrm>
            <a:custGeom>
              <a:avLst/>
              <a:gdLst/>
              <a:ahLst/>
              <a:cxnLst/>
              <a:rect r="r" b="b" t="t" l="l"/>
              <a:pathLst>
                <a:path h="1323567" w="918396">
                  <a:moveTo>
                    <a:pt x="0" y="0"/>
                  </a:moveTo>
                  <a:lnTo>
                    <a:pt x="918396" y="0"/>
                  </a:lnTo>
                  <a:lnTo>
                    <a:pt x="918396" y="1323567"/>
                  </a:lnTo>
                  <a:lnTo>
                    <a:pt x="0" y="1323567"/>
                  </a:lnTo>
                  <a:close/>
                </a:path>
              </a:pathLst>
            </a:custGeom>
            <a:blipFill>
              <a:blip r:embed="rId2"/>
              <a:stretch>
                <a:fillRect l="-21738" t="0" r="-21738" b="0"/>
              </a:stretch>
            </a:blipFill>
          </p:spPr>
        </p:sp>
      </p:grpSp>
      <p:sp>
        <p:nvSpPr>
          <p:cNvPr name="TextBox 4" id="4"/>
          <p:cNvSpPr txBox="true"/>
          <p:nvPr/>
        </p:nvSpPr>
        <p:spPr>
          <a:xfrm rot="0">
            <a:off x="7591396" y="2992663"/>
            <a:ext cx="9667904" cy="727139"/>
          </a:xfrm>
          <a:prstGeom prst="rect">
            <a:avLst/>
          </a:prstGeom>
        </p:spPr>
        <p:txBody>
          <a:bodyPr anchor="t" rtlCol="false" tIns="0" lIns="0" bIns="0" rIns="0">
            <a:spAutoFit/>
          </a:bodyPr>
          <a:lstStyle/>
          <a:p>
            <a:pPr algn="l">
              <a:lnSpc>
                <a:spcPts val="4999"/>
              </a:lnSpc>
            </a:pPr>
            <a:r>
              <a:rPr lang="en-US" sz="4500" spc="166">
                <a:solidFill>
                  <a:srgbClr val="F6F6F7"/>
                </a:solidFill>
                <a:latin typeface="Arial"/>
              </a:rPr>
              <a:t>Proje Amacımız</a:t>
            </a:r>
          </a:p>
        </p:txBody>
      </p:sp>
      <p:sp>
        <p:nvSpPr>
          <p:cNvPr name="TextBox 5" id="5"/>
          <p:cNvSpPr txBox="true"/>
          <p:nvPr/>
        </p:nvSpPr>
        <p:spPr>
          <a:xfrm rot="0">
            <a:off x="7591396" y="4070630"/>
            <a:ext cx="8358011" cy="2389327"/>
          </a:xfrm>
          <a:prstGeom prst="rect">
            <a:avLst/>
          </a:prstGeom>
        </p:spPr>
        <p:txBody>
          <a:bodyPr anchor="t" rtlCol="false" tIns="0" lIns="0" bIns="0" rIns="0">
            <a:spAutoFit/>
          </a:bodyPr>
          <a:lstStyle/>
          <a:p>
            <a:pPr algn="l">
              <a:lnSpc>
                <a:spcPts val="2666"/>
              </a:lnSpc>
            </a:pPr>
            <a:r>
              <a:rPr lang="en-US" sz="2400" spc="88">
                <a:solidFill>
                  <a:srgbClr val="F6F6F7"/>
                </a:solidFill>
                <a:latin typeface="Arial"/>
              </a:rPr>
              <a:t>Sistemimiz, kamera yoluyla kullanıcıların yüz ifadelerinden duygularını analiz eden ve bu duygusal duruma uygun aktiviteler öneren bir sistem geliştirmektir.</a:t>
            </a:r>
          </a:p>
          <a:p>
            <a:pPr algn="l">
              <a:lnSpc>
                <a:spcPts val="2666"/>
              </a:lnSpc>
            </a:pPr>
          </a:p>
          <a:p>
            <a:pPr algn="l">
              <a:lnSpc>
                <a:spcPts val="2666"/>
              </a:lnSpc>
            </a:pPr>
            <a:r>
              <a:rPr lang="en-US" sz="2400" spc="88">
                <a:solidFill>
                  <a:srgbClr val="F6F6F7"/>
                </a:solidFill>
                <a:latin typeface="Arial"/>
              </a:rPr>
              <a:t> Kullanıcıların duygusal durumlarını görüntü işleme ve duygu analizi teknikleri kullanarak değerlendirmeyi ve onlara uygun aktivitler önemeyi amaçlamaktadır. </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TextBox 2" id="2"/>
          <p:cNvSpPr txBox="true"/>
          <p:nvPr/>
        </p:nvSpPr>
        <p:spPr>
          <a:xfrm rot="0">
            <a:off x="3286177" y="2374052"/>
            <a:ext cx="12110248" cy="5500795"/>
          </a:xfrm>
          <a:prstGeom prst="rect">
            <a:avLst/>
          </a:prstGeom>
        </p:spPr>
        <p:txBody>
          <a:bodyPr anchor="t" rtlCol="false" tIns="0" lIns="0" bIns="0" rIns="0">
            <a:spAutoFit/>
          </a:bodyPr>
          <a:lstStyle/>
          <a:p>
            <a:pPr algn="l" marL="649060" indent="-324530" lvl="1">
              <a:lnSpc>
                <a:spcPts val="3339"/>
              </a:lnSpc>
              <a:buFont typeface="Arial"/>
              <a:buChar char="•"/>
            </a:pPr>
            <a:r>
              <a:rPr lang="en-US" sz="3006" spc="111">
                <a:solidFill>
                  <a:srgbClr val="F6F6F7"/>
                </a:solidFill>
                <a:latin typeface="Arial"/>
              </a:rPr>
              <a:t>Kullanıcı, uygulamaya giriş yaparak kamera izni verir.</a:t>
            </a:r>
          </a:p>
          <a:p>
            <a:pPr algn="l">
              <a:lnSpc>
                <a:spcPts val="3339"/>
              </a:lnSpc>
            </a:pPr>
          </a:p>
          <a:p>
            <a:pPr algn="l" marL="649060" indent="-324530" lvl="1">
              <a:lnSpc>
                <a:spcPts val="3339"/>
              </a:lnSpc>
              <a:buFont typeface="Arial"/>
              <a:buChar char="•"/>
            </a:pPr>
            <a:r>
              <a:rPr lang="en-US" sz="3006" spc="111">
                <a:solidFill>
                  <a:srgbClr val="F6F6F7"/>
                </a:solidFill>
                <a:latin typeface="Arial"/>
              </a:rPr>
              <a:t>"Analize Başla" butonuna basar. </a:t>
            </a:r>
          </a:p>
          <a:p>
            <a:pPr algn="l">
              <a:lnSpc>
                <a:spcPts val="3339"/>
              </a:lnSpc>
            </a:pPr>
          </a:p>
          <a:p>
            <a:pPr algn="l" marL="649060" indent="-324530" lvl="1">
              <a:lnSpc>
                <a:spcPts val="3339"/>
              </a:lnSpc>
              <a:buFont typeface="Arial"/>
              <a:buChar char="•"/>
            </a:pPr>
            <a:r>
              <a:rPr lang="en-US" sz="3006" spc="111">
                <a:solidFill>
                  <a:srgbClr val="F6F6F7"/>
                </a:solidFill>
                <a:latin typeface="Arial"/>
              </a:rPr>
              <a:t>Kullanıcı, cihazın kamerasına baktığında sistem, kullanıcı yüzünü tarar.</a:t>
            </a:r>
          </a:p>
          <a:p>
            <a:pPr algn="l">
              <a:lnSpc>
                <a:spcPts val="3339"/>
              </a:lnSpc>
            </a:pPr>
          </a:p>
          <a:p>
            <a:pPr algn="l" marL="649060" indent="-324530" lvl="1">
              <a:lnSpc>
                <a:spcPts val="3339"/>
              </a:lnSpc>
              <a:buFont typeface="Arial"/>
              <a:buChar char="•"/>
            </a:pPr>
            <a:r>
              <a:rPr lang="en-US" sz="3006" spc="111">
                <a:solidFill>
                  <a:srgbClr val="F6F6F7"/>
                </a:solidFill>
                <a:latin typeface="Arial"/>
              </a:rPr>
              <a:t>Yüz ifadelerini analiz eder. </a:t>
            </a:r>
          </a:p>
          <a:p>
            <a:pPr algn="l">
              <a:lnSpc>
                <a:spcPts val="3339"/>
              </a:lnSpc>
            </a:pPr>
          </a:p>
          <a:p>
            <a:pPr algn="l" marL="649060" indent="-324530" lvl="1">
              <a:lnSpc>
                <a:spcPts val="3339"/>
              </a:lnSpc>
              <a:buFont typeface="Arial"/>
              <a:buChar char="•"/>
            </a:pPr>
            <a:r>
              <a:rPr lang="en-US" sz="3006" spc="111">
                <a:solidFill>
                  <a:srgbClr val="F6F6F7"/>
                </a:solidFill>
                <a:latin typeface="Arial"/>
              </a:rPr>
              <a:t>Yüzdeki belirgin özellikler (kaş, göz, ağız hareketleri vb.) analiz edilerek, kullanıcının duygusal durumu tespit edilir.</a:t>
            </a:r>
          </a:p>
          <a:p>
            <a:pPr algn="l">
              <a:lnSpc>
                <a:spcPts val="3339"/>
              </a:lnSpc>
            </a:pPr>
            <a:r>
              <a:rPr lang="en-US" sz="3006" spc="111">
                <a:solidFill>
                  <a:srgbClr val="F6F6F7"/>
                </a:solidFill>
                <a:latin typeface="Arial"/>
              </a:rPr>
              <a:t> Örneğin, gülümseme mutlu bir duyguyu, kaşların çatılması öfkeyi veya üzüntüyü gösterebilir.</a:t>
            </a:r>
          </a:p>
        </p:txBody>
      </p:sp>
      <p:sp>
        <p:nvSpPr>
          <p:cNvPr name="TextBox 3" id="3"/>
          <p:cNvSpPr txBox="true"/>
          <p:nvPr/>
        </p:nvSpPr>
        <p:spPr>
          <a:xfrm rot="0">
            <a:off x="6112126" y="579808"/>
            <a:ext cx="11147174" cy="840635"/>
          </a:xfrm>
          <a:prstGeom prst="rect">
            <a:avLst/>
          </a:prstGeom>
        </p:spPr>
        <p:txBody>
          <a:bodyPr anchor="t" rtlCol="false" tIns="0" lIns="0" bIns="0" rIns="0">
            <a:spAutoFit/>
          </a:bodyPr>
          <a:lstStyle/>
          <a:p>
            <a:pPr algn="l">
              <a:lnSpc>
                <a:spcPts val="5764"/>
              </a:lnSpc>
            </a:pPr>
            <a:r>
              <a:rPr lang="en-US" sz="5188" spc="191">
                <a:solidFill>
                  <a:srgbClr val="F6F6F7"/>
                </a:solidFill>
                <a:latin typeface="Arial"/>
              </a:rPr>
              <a:t>Sistem İşleyişi</a:t>
            </a:r>
          </a:p>
        </p:txBody>
      </p:sp>
      <p:sp>
        <p:nvSpPr>
          <p:cNvPr name="Freeform 4" id="4"/>
          <p:cNvSpPr/>
          <p:nvPr/>
        </p:nvSpPr>
        <p:spPr>
          <a:xfrm flipH="false" flipV="false" rot="0">
            <a:off x="-327214" y="618918"/>
            <a:ext cx="18942429" cy="10297793"/>
          </a:xfrm>
          <a:custGeom>
            <a:avLst/>
            <a:gdLst/>
            <a:ahLst/>
            <a:cxnLst/>
            <a:rect r="r" b="b" t="t" l="l"/>
            <a:pathLst>
              <a:path h="10297793" w="18942429">
                <a:moveTo>
                  <a:pt x="0" y="0"/>
                </a:moveTo>
                <a:lnTo>
                  <a:pt x="18942428" y="0"/>
                </a:lnTo>
                <a:lnTo>
                  <a:pt x="18942428" y="10297793"/>
                </a:lnTo>
                <a:lnTo>
                  <a:pt x="0" y="1029779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6C9E1"/>
        </a:solidFill>
      </p:bgPr>
    </p:bg>
    <p:spTree>
      <p:nvGrpSpPr>
        <p:cNvPr id="1" name=""/>
        <p:cNvGrpSpPr/>
        <p:nvPr/>
      </p:nvGrpSpPr>
      <p:grpSpPr>
        <a:xfrm>
          <a:off x="0" y="0"/>
          <a:ext cx="0" cy="0"/>
          <a:chOff x="0" y="0"/>
          <a:chExt cx="0" cy="0"/>
        </a:xfrm>
      </p:grpSpPr>
      <p:sp>
        <p:nvSpPr>
          <p:cNvPr name="Freeform 2" id="2"/>
          <p:cNvSpPr/>
          <p:nvPr/>
        </p:nvSpPr>
        <p:spPr>
          <a:xfrm flipH="false" flipV="false" rot="0">
            <a:off x="2204299" y="1623625"/>
            <a:ext cx="8970132" cy="8344724"/>
          </a:xfrm>
          <a:custGeom>
            <a:avLst/>
            <a:gdLst/>
            <a:ahLst/>
            <a:cxnLst/>
            <a:rect r="r" b="b" t="t" l="l"/>
            <a:pathLst>
              <a:path h="8344724" w="8970132">
                <a:moveTo>
                  <a:pt x="0" y="0"/>
                </a:moveTo>
                <a:lnTo>
                  <a:pt x="8970132" y="0"/>
                </a:lnTo>
                <a:lnTo>
                  <a:pt x="8970132" y="8344724"/>
                </a:lnTo>
                <a:lnTo>
                  <a:pt x="0" y="8344724"/>
                </a:lnTo>
                <a:lnTo>
                  <a:pt x="0" y="0"/>
                </a:lnTo>
                <a:close/>
              </a:path>
            </a:pathLst>
          </a:custGeom>
          <a:blipFill>
            <a:blip r:embed="rId2"/>
            <a:stretch>
              <a:fillRect l="0" t="0" r="0" b="0"/>
            </a:stretch>
          </a:blipFill>
        </p:spPr>
      </p:sp>
      <p:sp>
        <p:nvSpPr>
          <p:cNvPr name="Freeform 3" id="3"/>
          <p:cNvSpPr/>
          <p:nvPr/>
        </p:nvSpPr>
        <p:spPr>
          <a:xfrm flipH="false" flipV="false" rot="0">
            <a:off x="12558141" y="794344"/>
            <a:ext cx="4701159" cy="8229600"/>
          </a:xfrm>
          <a:custGeom>
            <a:avLst/>
            <a:gdLst/>
            <a:ahLst/>
            <a:cxnLst/>
            <a:rect r="r" b="b" t="t" l="l"/>
            <a:pathLst>
              <a:path h="8229600" w="4701159">
                <a:moveTo>
                  <a:pt x="0" y="0"/>
                </a:moveTo>
                <a:lnTo>
                  <a:pt x="4701159" y="0"/>
                </a:lnTo>
                <a:lnTo>
                  <a:pt x="4701159"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590867"/>
            <a:ext cx="16230600" cy="818515"/>
          </a:xfrm>
          <a:prstGeom prst="rect">
            <a:avLst/>
          </a:prstGeom>
        </p:spPr>
        <p:txBody>
          <a:bodyPr anchor="t" rtlCol="false" tIns="0" lIns="0" bIns="0" rIns="0">
            <a:spAutoFit/>
          </a:bodyPr>
          <a:lstStyle/>
          <a:p>
            <a:pPr algn="l" marL="0" indent="0" lvl="0">
              <a:lnSpc>
                <a:spcPts val="5555"/>
              </a:lnSpc>
              <a:spcBef>
                <a:spcPct val="0"/>
              </a:spcBef>
            </a:pPr>
            <a:r>
              <a:rPr lang="en-US" sz="5000" spc="185">
                <a:solidFill>
                  <a:srgbClr val="120E40"/>
                </a:solidFill>
                <a:latin typeface="Arial Bold"/>
              </a:rPr>
              <a:t>Kullanılan Akış Şeması</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220073" y="5282415"/>
            <a:ext cx="18728146" cy="5509410"/>
          </a:xfrm>
          <a:custGeom>
            <a:avLst/>
            <a:gdLst/>
            <a:ahLst/>
            <a:cxnLst/>
            <a:rect r="r" b="b" t="t" l="l"/>
            <a:pathLst>
              <a:path h="5509410" w="18728146">
                <a:moveTo>
                  <a:pt x="0" y="0"/>
                </a:moveTo>
                <a:lnTo>
                  <a:pt x="18728146" y="0"/>
                </a:lnTo>
                <a:lnTo>
                  <a:pt x="18728146" y="5509410"/>
                </a:lnTo>
                <a:lnTo>
                  <a:pt x="0" y="5509410"/>
                </a:lnTo>
                <a:lnTo>
                  <a:pt x="0" y="0"/>
                </a:lnTo>
                <a:close/>
              </a:path>
            </a:pathLst>
          </a:custGeom>
          <a:blipFill>
            <a:blip r:embed="rId2"/>
            <a:stretch>
              <a:fillRect l="0" t="-21747" r="0" b="-48754"/>
            </a:stretch>
          </a:blipFill>
        </p:spPr>
      </p:sp>
      <p:sp>
        <p:nvSpPr>
          <p:cNvPr name="TextBox 3" id="3"/>
          <p:cNvSpPr txBox="true"/>
          <p:nvPr/>
        </p:nvSpPr>
        <p:spPr>
          <a:xfrm rot="0">
            <a:off x="1028700" y="962025"/>
            <a:ext cx="16230600" cy="931202"/>
          </a:xfrm>
          <a:prstGeom prst="rect">
            <a:avLst/>
          </a:prstGeom>
        </p:spPr>
        <p:txBody>
          <a:bodyPr anchor="t" rtlCol="false" tIns="0" lIns="0" bIns="0" rIns="0">
            <a:spAutoFit/>
          </a:bodyPr>
          <a:lstStyle/>
          <a:p>
            <a:pPr algn="l" marL="0" indent="0" lvl="0">
              <a:lnSpc>
                <a:spcPts val="6332"/>
              </a:lnSpc>
              <a:spcBef>
                <a:spcPct val="0"/>
              </a:spcBef>
            </a:pPr>
            <a:r>
              <a:rPr lang="en-US" sz="5699" spc="210">
                <a:solidFill>
                  <a:srgbClr val="F6F6F7"/>
                </a:solidFill>
                <a:latin typeface="Arial Bold"/>
              </a:rPr>
              <a:t>Projemizin diğer projelerden farkları</a:t>
            </a:r>
          </a:p>
        </p:txBody>
      </p:sp>
      <p:sp>
        <p:nvSpPr>
          <p:cNvPr name="TextBox 4" id="4"/>
          <p:cNvSpPr txBox="true"/>
          <p:nvPr/>
        </p:nvSpPr>
        <p:spPr>
          <a:xfrm rot="0">
            <a:off x="1028700" y="2130609"/>
            <a:ext cx="15455214" cy="1582808"/>
          </a:xfrm>
          <a:prstGeom prst="rect">
            <a:avLst/>
          </a:prstGeom>
        </p:spPr>
        <p:txBody>
          <a:bodyPr anchor="t" rtlCol="false" tIns="0" lIns="0" bIns="0" rIns="0">
            <a:spAutoFit/>
          </a:bodyPr>
          <a:lstStyle/>
          <a:p>
            <a:pPr algn="l" marL="0" indent="0" lvl="0">
              <a:lnSpc>
                <a:spcPts val="4020"/>
              </a:lnSpc>
              <a:spcBef>
                <a:spcPct val="0"/>
              </a:spcBef>
            </a:pPr>
            <a:r>
              <a:rPr lang="en-US" sz="2872">
                <a:solidFill>
                  <a:srgbClr val="F2F2F0"/>
                </a:solidFill>
                <a:latin typeface="Arial"/>
              </a:rPr>
              <a:t>Birçok çalışmada genellikle yüz ifadelerinden duygu tanıma ve belirli bir alan (örneğin, müzik veya film) için öneri sistemleri üzerine odaklanılmıştır. Bizim projemiz, bu alanlardaki çeşitli yaklaşımları birleştirerek ve genişleterek daha kapsamlı bir çözüm sunmayı amaçlamaktadır.</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6C9E1"/>
        </a:solidFill>
      </p:bgPr>
    </p:bg>
    <p:spTree>
      <p:nvGrpSpPr>
        <p:cNvPr id="1" name=""/>
        <p:cNvGrpSpPr/>
        <p:nvPr/>
      </p:nvGrpSpPr>
      <p:grpSpPr>
        <a:xfrm>
          <a:off x="0" y="0"/>
          <a:ext cx="0" cy="0"/>
          <a:chOff x="0" y="0"/>
          <a:chExt cx="0" cy="0"/>
        </a:xfrm>
      </p:grpSpPr>
      <p:sp>
        <p:nvSpPr>
          <p:cNvPr name="AutoShape 2" id="2"/>
          <p:cNvSpPr/>
          <p:nvPr/>
        </p:nvSpPr>
        <p:spPr>
          <a:xfrm>
            <a:off x="1701512" y="4308593"/>
            <a:ext cx="6635333" cy="0"/>
          </a:xfrm>
          <a:prstGeom prst="line">
            <a:avLst/>
          </a:prstGeom>
          <a:ln cap="rnd" w="9525">
            <a:solidFill>
              <a:srgbClr val="120E40"/>
            </a:solidFill>
            <a:prstDash val="solid"/>
            <a:headEnd type="none" len="sm" w="sm"/>
            <a:tailEnd type="none" len="sm" w="sm"/>
          </a:ln>
        </p:spPr>
      </p:sp>
      <p:grpSp>
        <p:nvGrpSpPr>
          <p:cNvPr name="Group 3" id="3"/>
          <p:cNvGrpSpPr/>
          <p:nvPr/>
        </p:nvGrpSpPr>
        <p:grpSpPr>
          <a:xfrm rot="0">
            <a:off x="0" y="0"/>
            <a:ext cx="18288000" cy="2509185"/>
            <a:chOff x="0" y="0"/>
            <a:chExt cx="2833290" cy="388738"/>
          </a:xfrm>
        </p:grpSpPr>
        <p:sp>
          <p:nvSpPr>
            <p:cNvPr name="Freeform 4" id="4"/>
            <p:cNvSpPr/>
            <p:nvPr/>
          </p:nvSpPr>
          <p:spPr>
            <a:xfrm flipH="false" flipV="false" rot="0">
              <a:off x="0" y="0"/>
              <a:ext cx="2833290" cy="388738"/>
            </a:xfrm>
            <a:custGeom>
              <a:avLst/>
              <a:gdLst/>
              <a:ahLst/>
              <a:cxnLst/>
              <a:rect r="r" b="b" t="t" l="l"/>
              <a:pathLst>
                <a:path h="388738" w="2833290">
                  <a:moveTo>
                    <a:pt x="0" y="0"/>
                  </a:moveTo>
                  <a:lnTo>
                    <a:pt x="2833290" y="0"/>
                  </a:lnTo>
                  <a:lnTo>
                    <a:pt x="2833290" y="388738"/>
                  </a:lnTo>
                  <a:lnTo>
                    <a:pt x="0" y="388738"/>
                  </a:lnTo>
                  <a:close/>
                </a:path>
              </a:pathLst>
            </a:custGeom>
            <a:blipFill>
              <a:blip r:embed="rId2"/>
              <a:stretch>
                <a:fillRect l="0" t="-154986" r="0" b="-154986"/>
              </a:stretch>
            </a:blipFill>
          </p:spPr>
        </p:sp>
      </p:grpSp>
      <p:sp>
        <p:nvSpPr>
          <p:cNvPr name="TextBox 5" id="5"/>
          <p:cNvSpPr txBox="true"/>
          <p:nvPr/>
        </p:nvSpPr>
        <p:spPr>
          <a:xfrm rot="0">
            <a:off x="1425823" y="2905896"/>
            <a:ext cx="15833477" cy="806450"/>
          </a:xfrm>
          <a:prstGeom prst="rect">
            <a:avLst/>
          </a:prstGeom>
        </p:spPr>
        <p:txBody>
          <a:bodyPr anchor="t" rtlCol="false" tIns="0" lIns="0" bIns="0" rIns="0">
            <a:spAutoFit/>
          </a:bodyPr>
          <a:lstStyle/>
          <a:p>
            <a:pPr algn="ctr" marL="0" indent="0" lvl="0">
              <a:lnSpc>
                <a:spcPts val="5499"/>
              </a:lnSpc>
              <a:spcBef>
                <a:spcPct val="0"/>
              </a:spcBef>
            </a:pPr>
            <a:r>
              <a:rPr lang="en-US" sz="4999" spc="299">
                <a:solidFill>
                  <a:srgbClr val="120E40"/>
                </a:solidFill>
                <a:latin typeface="Arial"/>
              </a:rPr>
              <a:t>Güvenilirlik Testlerimizi Nasıl Gerçekleştirdik?</a:t>
            </a:r>
          </a:p>
        </p:txBody>
      </p:sp>
      <p:sp>
        <p:nvSpPr>
          <p:cNvPr name="TextBox 6" id="6"/>
          <p:cNvSpPr txBox="true"/>
          <p:nvPr/>
        </p:nvSpPr>
        <p:spPr>
          <a:xfrm rot="0">
            <a:off x="1701512" y="4281363"/>
            <a:ext cx="6635333" cy="1291590"/>
          </a:xfrm>
          <a:prstGeom prst="rect">
            <a:avLst/>
          </a:prstGeom>
        </p:spPr>
        <p:txBody>
          <a:bodyPr anchor="t" rtlCol="false" tIns="0" lIns="0" bIns="0" rIns="0">
            <a:spAutoFit/>
          </a:bodyPr>
          <a:lstStyle/>
          <a:p>
            <a:pPr algn="l" marL="0" indent="0" lvl="0">
              <a:lnSpc>
                <a:spcPts val="3359"/>
              </a:lnSpc>
              <a:spcBef>
                <a:spcPct val="0"/>
              </a:spcBef>
            </a:pPr>
            <a:r>
              <a:rPr lang="en-US" sz="2399" spc="100">
                <a:solidFill>
                  <a:srgbClr val="120E40"/>
                </a:solidFill>
                <a:latin typeface="Arial"/>
              </a:rPr>
              <a:t>Duygu analizi modelimizi, etiketlenmiş duygu verileri içeren bir test veri seti üzerinde test edilmiştir.</a:t>
            </a:r>
          </a:p>
        </p:txBody>
      </p:sp>
      <p:sp>
        <p:nvSpPr>
          <p:cNvPr name="TextBox 7" id="7"/>
          <p:cNvSpPr txBox="true"/>
          <p:nvPr/>
        </p:nvSpPr>
        <p:spPr>
          <a:xfrm rot="0">
            <a:off x="1425823" y="3821865"/>
            <a:ext cx="3305724" cy="453390"/>
          </a:xfrm>
          <a:prstGeom prst="rect">
            <a:avLst/>
          </a:prstGeom>
        </p:spPr>
        <p:txBody>
          <a:bodyPr anchor="t" rtlCol="false" tIns="0" lIns="0" bIns="0" rIns="0">
            <a:spAutoFit/>
          </a:bodyPr>
          <a:lstStyle/>
          <a:p>
            <a:pPr algn="ctr" marL="0" indent="0" lvl="0">
              <a:lnSpc>
                <a:spcPts val="3359"/>
              </a:lnSpc>
              <a:spcBef>
                <a:spcPct val="0"/>
              </a:spcBef>
            </a:pPr>
            <a:r>
              <a:rPr lang="en-US" sz="2399" spc="100">
                <a:solidFill>
                  <a:srgbClr val="120E40"/>
                </a:solidFill>
                <a:latin typeface="Arial Bold"/>
              </a:rPr>
              <a:t>Veri Seti Kullanımı</a:t>
            </a:r>
          </a:p>
        </p:txBody>
      </p:sp>
      <p:sp>
        <p:nvSpPr>
          <p:cNvPr name="AutoShape 8" id="8"/>
          <p:cNvSpPr/>
          <p:nvPr/>
        </p:nvSpPr>
        <p:spPr>
          <a:xfrm>
            <a:off x="1701512" y="6412106"/>
            <a:ext cx="6635333" cy="0"/>
          </a:xfrm>
          <a:prstGeom prst="line">
            <a:avLst/>
          </a:prstGeom>
          <a:ln cap="rnd" w="9525">
            <a:solidFill>
              <a:srgbClr val="120E40"/>
            </a:solidFill>
            <a:prstDash val="solid"/>
            <a:headEnd type="none" len="sm" w="sm"/>
            <a:tailEnd type="none" len="sm" w="sm"/>
          </a:ln>
        </p:spPr>
      </p:sp>
      <p:sp>
        <p:nvSpPr>
          <p:cNvPr name="TextBox 9" id="9"/>
          <p:cNvSpPr txBox="true"/>
          <p:nvPr/>
        </p:nvSpPr>
        <p:spPr>
          <a:xfrm rot="0">
            <a:off x="1701512" y="6384876"/>
            <a:ext cx="6635333" cy="1291590"/>
          </a:xfrm>
          <a:prstGeom prst="rect">
            <a:avLst/>
          </a:prstGeom>
        </p:spPr>
        <p:txBody>
          <a:bodyPr anchor="t" rtlCol="false" tIns="0" lIns="0" bIns="0" rIns="0">
            <a:spAutoFit/>
          </a:bodyPr>
          <a:lstStyle/>
          <a:p>
            <a:pPr algn="l" marL="0" indent="0" lvl="0">
              <a:lnSpc>
                <a:spcPts val="3359"/>
              </a:lnSpc>
              <a:spcBef>
                <a:spcPct val="0"/>
              </a:spcBef>
            </a:pPr>
            <a:r>
              <a:rPr lang="en-US" sz="2399" spc="100">
                <a:solidFill>
                  <a:srgbClr val="120E40"/>
                </a:solidFill>
                <a:latin typeface="Arial"/>
              </a:rPr>
              <a:t>Uygulamamızı etrafımızdaki gönüllü kişilere kullandırarak önerilen tavsiyeleri beğenip beğenmediklerini sorulmuştur.</a:t>
            </a:r>
          </a:p>
        </p:txBody>
      </p:sp>
      <p:sp>
        <p:nvSpPr>
          <p:cNvPr name="TextBox 10" id="10"/>
          <p:cNvSpPr txBox="true"/>
          <p:nvPr/>
        </p:nvSpPr>
        <p:spPr>
          <a:xfrm rot="0">
            <a:off x="1701512" y="5887278"/>
            <a:ext cx="5865050" cy="453390"/>
          </a:xfrm>
          <a:prstGeom prst="rect">
            <a:avLst/>
          </a:prstGeom>
        </p:spPr>
        <p:txBody>
          <a:bodyPr anchor="t" rtlCol="false" tIns="0" lIns="0" bIns="0" rIns="0">
            <a:spAutoFit/>
          </a:bodyPr>
          <a:lstStyle/>
          <a:p>
            <a:pPr algn="l" marL="0" indent="0" lvl="0">
              <a:lnSpc>
                <a:spcPts val="3359"/>
              </a:lnSpc>
              <a:spcBef>
                <a:spcPct val="0"/>
              </a:spcBef>
            </a:pPr>
            <a:r>
              <a:rPr lang="en-US" sz="2399" spc="100">
                <a:solidFill>
                  <a:srgbClr val="120E40"/>
                </a:solidFill>
                <a:latin typeface="Arial Bold"/>
              </a:rPr>
              <a:t>Kullanıcı Geri Bildirimleri</a:t>
            </a:r>
          </a:p>
        </p:txBody>
      </p:sp>
      <p:sp>
        <p:nvSpPr>
          <p:cNvPr name="AutoShape 11" id="11"/>
          <p:cNvSpPr/>
          <p:nvPr/>
        </p:nvSpPr>
        <p:spPr>
          <a:xfrm>
            <a:off x="10375765" y="4197916"/>
            <a:ext cx="6635333" cy="0"/>
          </a:xfrm>
          <a:prstGeom prst="line">
            <a:avLst/>
          </a:prstGeom>
          <a:ln cap="rnd" w="9525">
            <a:solidFill>
              <a:srgbClr val="120E40"/>
            </a:solidFill>
            <a:prstDash val="solid"/>
            <a:headEnd type="none" len="sm" w="sm"/>
            <a:tailEnd type="none" len="sm" w="sm"/>
          </a:ln>
        </p:spPr>
      </p:sp>
      <p:sp>
        <p:nvSpPr>
          <p:cNvPr name="TextBox 12" id="12"/>
          <p:cNvSpPr txBox="true"/>
          <p:nvPr/>
        </p:nvSpPr>
        <p:spPr>
          <a:xfrm rot="0">
            <a:off x="10375765" y="4170685"/>
            <a:ext cx="6635333" cy="1291590"/>
          </a:xfrm>
          <a:prstGeom prst="rect">
            <a:avLst/>
          </a:prstGeom>
        </p:spPr>
        <p:txBody>
          <a:bodyPr anchor="t" rtlCol="false" tIns="0" lIns="0" bIns="0" rIns="0">
            <a:spAutoFit/>
          </a:bodyPr>
          <a:lstStyle/>
          <a:p>
            <a:pPr algn="l" marL="0" indent="0" lvl="0">
              <a:lnSpc>
                <a:spcPts val="3359"/>
              </a:lnSpc>
              <a:spcBef>
                <a:spcPct val="0"/>
              </a:spcBef>
            </a:pPr>
            <a:r>
              <a:rPr lang="en-US" sz="2399" spc="100">
                <a:solidFill>
                  <a:srgbClr val="120E40"/>
                </a:solidFill>
                <a:latin typeface="Arial"/>
              </a:rPr>
              <a:t>Farklı durumlarda önerilen tavsiyelerin ve bu tavsiyelerin kullanıcılar üzerindeki etkileri karşılaştırılmıştır.</a:t>
            </a:r>
          </a:p>
        </p:txBody>
      </p:sp>
      <p:sp>
        <p:nvSpPr>
          <p:cNvPr name="TextBox 13" id="13"/>
          <p:cNvSpPr txBox="true"/>
          <p:nvPr/>
        </p:nvSpPr>
        <p:spPr>
          <a:xfrm rot="0">
            <a:off x="10100077" y="3711188"/>
            <a:ext cx="3802680" cy="453390"/>
          </a:xfrm>
          <a:prstGeom prst="rect">
            <a:avLst/>
          </a:prstGeom>
        </p:spPr>
        <p:txBody>
          <a:bodyPr anchor="t" rtlCol="false" tIns="0" lIns="0" bIns="0" rIns="0">
            <a:spAutoFit/>
          </a:bodyPr>
          <a:lstStyle/>
          <a:p>
            <a:pPr algn="ctr" marL="0" indent="0" lvl="0">
              <a:lnSpc>
                <a:spcPts val="3359"/>
              </a:lnSpc>
              <a:spcBef>
                <a:spcPct val="0"/>
              </a:spcBef>
            </a:pPr>
            <a:r>
              <a:rPr lang="en-US" sz="2399" spc="100">
                <a:solidFill>
                  <a:srgbClr val="120E40"/>
                </a:solidFill>
                <a:latin typeface="Arial Bold"/>
              </a:rPr>
              <a:t>Karşılaştırmalı Testler</a:t>
            </a:r>
          </a:p>
        </p:txBody>
      </p:sp>
      <p:sp>
        <p:nvSpPr>
          <p:cNvPr name="AutoShape 14" id="14"/>
          <p:cNvSpPr/>
          <p:nvPr/>
        </p:nvSpPr>
        <p:spPr>
          <a:xfrm>
            <a:off x="10375765" y="6301428"/>
            <a:ext cx="6635333" cy="0"/>
          </a:xfrm>
          <a:prstGeom prst="line">
            <a:avLst/>
          </a:prstGeom>
          <a:ln cap="rnd" w="9525">
            <a:solidFill>
              <a:srgbClr val="120E40"/>
            </a:solidFill>
            <a:prstDash val="solid"/>
            <a:headEnd type="none" len="sm" w="sm"/>
            <a:tailEnd type="none" len="sm" w="sm"/>
          </a:ln>
        </p:spPr>
      </p:sp>
      <p:sp>
        <p:nvSpPr>
          <p:cNvPr name="TextBox 15" id="15"/>
          <p:cNvSpPr txBox="true"/>
          <p:nvPr/>
        </p:nvSpPr>
        <p:spPr>
          <a:xfrm rot="0">
            <a:off x="10375765" y="6316856"/>
            <a:ext cx="6635333" cy="1710690"/>
          </a:xfrm>
          <a:prstGeom prst="rect">
            <a:avLst/>
          </a:prstGeom>
        </p:spPr>
        <p:txBody>
          <a:bodyPr anchor="t" rtlCol="false" tIns="0" lIns="0" bIns="0" rIns="0">
            <a:spAutoFit/>
          </a:bodyPr>
          <a:lstStyle/>
          <a:p>
            <a:pPr algn="l" marL="0" indent="0" lvl="0">
              <a:lnSpc>
                <a:spcPts val="3359"/>
              </a:lnSpc>
              <a:spcBef>
                <a:spcPct val="0"/>
              </a:spcBef>
            </a:pPr>
            <a:r>
              <a:rPr lang="en-US" sz="2399" spc="100">
                <a:solidFill>
                  <a:srgbClr val="120E40"/>
                </a:solidFill>
                <a:latin typeface="Arial"/>
              </a:rPr>
              <a:t>Sistemimizi oluşturduktan sonra uzun vadeli performansını izlemek için farklı kullanıcı davranışlarını ve geri bildirimlerini uzun bir süre boyunca takip edilmiştir.</a:t>
            </a:r>
          </a:p>
        </p:txBody>
      </p:sp>
      <p:sp>
        <p:nvSpPr>
          <p:cNvPr name="TextBox 16" id="16"/>
          <p:cNvSpPr txBox="true"/>
          <p:nvPr/>
        </p:nvSpPr>
        <p:spPr>
          <a:xfrm rot="0">
            <a:off x="10100077" y="5814701"/>
            <a:ext cx="3057246" cy="453390"/>
          </a:xfrm>
          <a:prstGeom prst="rect">
            <a:avLst/>
          </a:prstGeom>
        </p:spPr>
        <p:txBody>
          <a:bodyPr anchor="t" rtlCol="false" tIns="0" lIns="0" bIns="0" rIns="0">
            <a:spAutoFit/>
          </a:bodyPr>
          <a:lstStyle/>
          <a:p>
            <a:pPr algn="ctr" marL="0" indent="0" lvl="0">
              <a:lnSpc>
                <a:spcPts val="3359"/>
              </a:lnSpc>
              <a:spcBef>
                <a:spcPct val="0"/>
              </a:spcBef>
            </a:pPr>
            <a:r>
              <a:rPr lang="en-US" sz="2399" spc="100">
                <a:solidFill>
                  <a:srgbClr val="120E40"/>
                </a:solidFill>
                <a:latin typeface="Arial Bold"/>
              </a:rPr>
              <a:t>Uzun Dönem Takip</a:t>
            </a:r>
          </a:p>
        </p:txBody>
      </p:sp>
      <p:sp>
        <p:nvSpPr>
          <p:cNvPr name="AutoShape 17" id="17"/>
          <p:cNvSpPr/>
          <p:nvPr/>
        </p:nvSpPr>
        <p:spPr>
          <a:xfrm>
            <a:off x="4251977" y="9077593"/>
            <a:ext cx="9406293" cy="0"/>
          </a:xfrm>
          <a:prstGeom prst="line">
            <a:avLst/>
          </a:prstGeom>
          <a:ln cap="rnd" w="9525">
            <a:solidFill>
              <a:srgbClr val="120E40"/>
            </a:solidFill>
            <a:prstDash val="solid"/>
            <a:headEnd type="none" len="sm" w="sm"/>
            <a:tailEnd type="none" len="sm" w="sm"/>
          </a:ln>
        </p:spPr>
      </p:sp>
      <p:sp>
        <p:nvSpPr>
          <p:cNvPr name="TextBox 18" id="18"/>
          <p:cNvSpPr txBox="true"/>
          <p:nvPr/>
        </p:nvSpPr>
        <p:spPr>
          <a:xfrm rot="0">
            <a:off x="4629730" y="9196656"/>
            <a:ext cx="9406293" cy="872490"/>
          </a:xfrm>
          <a:prstGeom prst="rect">
            <a:avLst/>
          </a:prstGeom>
        </p:spPr>
        <p:txBody>
          <a:bodyPr anchor="t" rtlCol="false" tIns="0" lIns="0" bIns="0" rIns="0">
            <a:spAutoFit/>
          </a:bodyPr>
          <a:lstStyle/>
          <a:p>
            <a:pPr algn="just" marL="0" indent="0" lvl="0">
              <a:lnSpc>
                <a:spcPts val="3359"/>
              </a:lnSpc>
              <a:spcBef>
                <a:spcPct val="0"/>
              </a:spcBef>
            </a:pPr>
            <a:r>
              <a:rPr lang="en-US" sz="2399" spc="100">
                <a:solidFill>
                  <a:srgbClr val="120E40"/>
                </a:solidFill>
                <a:latin typeface="Arial"/>
              </a:rPr>
              <a:t>Aynı kullanıcı grubuna farklı öneri algoritmaları kullanarak uygulamamızı test ettirilmiştir.</a:t>
            </a:r>
          </a:p>
        </p:txBody>
      </p:sp>
      <p:sp>
        <p:nvSpPr>
          <p:cNvPr name="TextBox 19" id="19"/>
          <p:cNvSpPr txBox="true"/>
          <p:nvPr/>
        </p:nvSpPr>
        <p:spPr>
          <a:xfrm rot="0">
            <a:off x="5754789" y="8484746"/>
            <a:ext cx="6635333" cy="453390"/>
          </a:xfrm>
          <a:prstGeom prst="rect">
            <a:avLst/>
          </a:prstGeom>
        </p:spPr>
        <p:txBody>
          <a:bodyPr anchor="t" rtlCol="false" tIns="0" lIns="0" bIns="0" rIns="0">
            <a:spAutoFit/>
          </a:bodyPr>
          <a:lstStyle/>
          <a:p>
            <a:pPr algn="just" marL="0" indent="0" lvl="0">
              <a:lnSpc>
                <a:spcPts val="3359"/>
              </a:lnSpc>
              <a:spcBef>
                <a:spcPct val="0"/>
              </a:spcBef>
            </a:pPr>
            <a:r>
              <a:rPr lang="en-US" sz="2399" spc="100">
                <a:solidFill>
                  <a:srgbClr val="120E40"/>
                </a:solidFill>
                <a:latin typeface="Arial Bold"/>
              </a:rPr>
              <a:t>Farklı Algoritma ve Parametrelerin Testi</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AutoShape 2" id="2"/>
          <p:cNvSpPr/>
          <p:nvPr/>
        </p:nvSpPr>
        <p:spPr>
          <a:xfrm rot="0">
            <a:off x="1028700" y="2438400"/>
            <a:ext cx="8039100" cy="3333750"/>
          </a:xfrm>
          <a:prstGeom prst="rect">
            <a:avLst/>
          </a:prstGeom>
          <a:solidFill>
            <a:srgbClr val="5B4F8A">
              <a:alpha val="89804"/>
            </a:srgbClr>
          </a:solidFill>
        </p:spPr>
      </p:sp>
      <p:sp>
        <p:nvSpPr>
          <p:cNvPr name="AutoShape 3" id="3"/>
          <p:cNvSpPr/>
          <p:nvPr/>
        </p:nvSpPr>
        <p:spPr>
          <a:xfrm rot="0">
            <a:off x="9220200" y="2438400"/>
            <a:ext cx="8039100" cy="3333750"/>
          </a:xfrm>
          <a:prstGeom prst="rect">
            <a:avLst/>
          </a:prstGeom>
          <a:solidFill>
            <a:srgbClr val="5B4F8A">
              <a:alpha val="89804"/>
            </a:srgbClr>
          </a:solidFill>
        </p:spPr>
      </p:sp>
      <p:sp>
        <p:nvSpPr>
          <p:cNvPr name="AutoShape 4" id="4"/>
          <p:cNvSpPr/>
          <p:nvPr/>
        </p:nvSpPr>
        <p:spPr>
          <a:xfrm rot="0">
            <a:off x="9220200" y="5924550"/>
            <a:ext cx="8039100" cy="3333750"/>
          </a:xfrm>
          <a:prstGeom prst="rect">
            <a:avLst/>
          </a:prstGeom>
          <a:solidFill>
            <a:srgbClr val="5B4F8A">
              <a:alpha val="89804"/>
            </a:srgbClr>
          </a:solidFill>
        </p:spPr>
      </p:sp>
      <p:sp>
        <p:nvSpPr>
          <p:cNvPr name="AutoShape 5" id="5"/>
          <p:cNvSpPr/>
          <p:nvPr/>
        </p:nvSpPr>
        <p:spPr>
          <a:xfrm rot="0">
            <a:off x="1028700" y="5924550"/>
            <a:ext cx="8039100" cy="3333750"/>
          </a:xfrm>
          <a:prstGeom prst="rect">
            <a:avLst/>
          </a:prstGeom>
          <a:solidFill>
            <a:srgbClr val="5B4F8A">
              <a:alpha val="89804"/>
            </a:srgbClr>
          </a:solidFill>
        </p:spPr>
      </p:sp>
      <p:sp>
        <p:nvSpPr>
          <p:cNvPr name="Freeform 6" id="6"/>
          <p:cNvSpPr/>
          <p:nvPr/>
        </p:nvSpPr>
        <p:spPr>
          <a:xfrm flipH="false" flipV="false" rot="0">
            <a:off x="4394761" y="2670099"/>
            <a:ext cx="958228" cy="958228"/>
          </a:xfrm>
          <a:custGeom>
            <a:avLst/>
            <a:gdLst/>
            <a:ahLst/>
            <a:cxnLst/>
            <a:rect r="r" b="b" t="t" l="l"/>
            <a:pathLst>
              <a:path h="958228" w="958228">
                <a:moveTo>
                  <a:pt x="0" y="0"/>
                </a:moveTo>
                <a:lnTo>
                  <a:pt x="958228" y="0"/>
                </a:lnTo>
                <a:lnTo>
                  <a:pt x="958228" y="958227"/>
                </a:lnTo>
                <a:lnTo>
                  <a:pt x="0" y="958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642250" y="2670099"/>
            <a:ext cx="911439" cy="891553"/>
          </a:xfrm>
          <a:custGeom>
            <a:avLst/>
            <a:gdLst/>
            <a:ahLst/>
            <a:cxnLst/>
            <a:rect r="r" b="b" t="t" l="l"/>
            <a:pathLst>
              <a:path h="891553" w="911439">
                <a:moveTo>
                  <a:pt x="0" y="0"/>
                </a:moveTo>
                <a:lnTo>
                  <a:pt x="911439" y="0"/>
                </a:lnTo>
                <a:lnTo>
                  <a:pt x="911439" y="891552"/>
                </a:lnTo>
                <a:lnTo>
                  <a:pt x="0" y="891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21815" y="6210300"/>
            <a:ext cx="857593" cy="843560"/>
          </a:xfrm>
          <a:custGeom>
            <a:avLst/>
            <a:gdLst/>
            <a:ahLst/>
            <a:cxnLst/>
            <a:rect r="r" b="b" t="t" l="l"/>
            <a:pathLst>
              <a:path h="843560" w="857593">
                <a:moveTo>
                  <a:pt x="0" y="0"/>
                </a:moveTo>
                <a:lnTo>
                  <a:pt x="857593" y="0"/>
                </a:lnTo>
                <a:lnTo>
                  <a:pt x="857593" y="843560"/>
                </a:lnTo>
                <a:lnTo>
                  <a:pt x="0" y="843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696563" y="6210300"/>
            <a:ext cx="863981" cy="843560"/>
          </a:xfrm>
          <a:custGeom>
            <a:avLst/>
            <a:gdLst/>
            <a:ahLst/>
            <a:cxnLst/>
            <a:rect r="r" b="b" t="t" l="l"/>
            <a:pathLst>
              <a:path h="843560" w="863981">
                <a:moveTo>
                  <a:pt x="0" y="0"/>
                </a:moveTo>
                <a:lnTo>
                  <a:pt x="863982" y="0"/>
                </a:lnTo>
                <a:lnTo>
                  <a:pt x="863982" y="843560"/>
                </a:lnTo>
                <a:lnTo>
                  <a:pt x="0" y="843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1028700"/>
            <a:ext cx="14057800" cy="972185"/>
          </a:xfrm>
          <a:prstGeom prst="rect">
            <a:avLst/>
          </a:prstGeom>
        </p:spPr>
        <p:txBody>
          <a:bodyPr anchor="t" rtlCol="false" tIns="0" lIns="0" bIns="0" rIns="0">
            <a:spAutoFit/>
          </a:bodyPr>
          <a:lstStyle/>
          <a:p>
            <a:pPr algn="l" marL="0" indent="0" lvl="0">
              <a:lnSpc>
                <a:spcPts val="6399"/>
              </a:lnSpc>
            </a:pPr>
            <a:r>
              <a:rPr lang="en-US" sz="6399" spc="236">
                <a:solidFill>
                  <a:srgbClr val="F1F2F1"/>
                </a:solidFill>
                <a:latin typeface="Arial Bold"/>
              </a:rPr>
              <a:t>Geliştirilmesi Gereken Yönler</a:t>
            </a:r>
          </a:p>
        </p:txBody>
      </p:sp>
      <p:sp>
        <p:nvSpPr>
          <p:cNvPr name="TextBox 11" id="11"/>
          <p:cNvSpPr txBox="true"/>
          <p:nvPr/>
        </p:nvSpPr>
        <p:spPr>
          <a:xfrm rot="0">
            <a:off x="1712856" y="3675951"/>
            <a:ext cx="6675511" cy="1021207"/>
          </a:xfrm>
          <a:prstGeom prst="rect">
            <a:avLst/>
          </a:prstGeom>
        </p:spPr>
        <p:txBody>
          <a:bodyPr anchor="t" rtlCol="false" tIns="0" lIns="0" bIns="0" rIns="0">
            <a:spAutoFit/>
          </a:bodyPr>
          <a:lstStyle/>
          <a:p>
            <a:pPr algn="ctr">
              <a:lnSpc>
                <a:spcPts val="2547"/>
              </a:lnSpc>
            </a:pPr>
            <a:r>
              <a:rPr lang="en-US" sz="2315" spc="108">
                <a:solidFill>
                  <a:srgbClr val="F1F2F1"/>
                </a:solidFill>
                <a:latin typeface="Arial Bold"/>
              </a:rPr>
              <a:t>Duygu Veri Setinin Artırılması ve Modelin Yeniden Eğitilmesi</a:t>
            </a:r>
          </a:p>
          <a:p>
            <a:pPr algn="ctr" marL="0" indent="0" lvl="0">
              <a:lnSpc>
                <a:spcPts val="2547"/>
              </a:lnSpc>
            </a:pPr>
          </a:p>
        </p:txBody>
      </p:sp>
      <p:sp>
        <p:nvSpPr>
          <p:cNvPr name="TextBox 12" id="12"/>
          <p:cNvSpPr txBox="true"/>
          <p:nvPr/>
        </p:nvSpPr>
        <p:spPr>
          <a:xfrm rot="0">
            <a:off x="1712856" y="4411409"/>
            <a:ext cx="6670788" cy="737235"/>
          </a:xfrm>
          <a:prstGeom prst="rect">
            <a:avLst/>
          </a:prstGeom>
        </p:spPr>
        <p:txBody>
          <a:bodyPr anchor="t" rtlCol="false" tIns="0" lIns="0" bIns="0" rIns="0">
            <a:spAutoFit/>
          </a:bodyPr>
          <a:lstStyle/>
          <a:p>
            <a:pPr algn="ctr" marL="0" indent="0" lvl="0">
              <a:lnSpc>
                <a:spcPts val="2880"/>
              </a:lnSpc>
            </a:pPr>
            <a:r>
              <a:rPr lang="en-US" sz="1800" spc="120">
                <a:solidFill>
                  <a:srgbClr val="F1F2F1"/>
                </a:solidFill>
                <a:latin typeface="Arial"/>
              </a:rPr>
              <a:t>Duygu analizinin doğruluğunu artırmak için daha geniş ve çeşitli bir duygu veri seti kullanılmalıdır</a:t>
            </a:r>
          </a:p>
        </p:txBody>
      </p:sp>
      <p:sp>
        <p:nvSpPr>
          <p:cNvPr name="TextBox 13" id="13"/>
          <p:cNvSpPr txBox="true"/>
          <p:nvPr/>
        </p:nvSpPr>
        <p:spPr>
          <a:xfrm rot="0">
            <a:off x="9899633" y="3652711"/>
            <a:ext cx="6680234" cy="705739"/>
          </a:xfrm>
          <a:prstGeom prst="rect">
            <a:avLst/>
          </a:prstGeom>
        </p:spPr>
        <p:txBody>
          <a:bodyPr anchor="t" rtlCol="false" tIns="0" lIns="0" bIns="0" rIns="0">
            <a:spAutoFit/>
          </a:bodyPr>
          <a:lstStyle/>
          <a:p>
            <a:pPr algn="ctr" marL="0" indent="0" lvl="0">
              <a:lnSpc>
                <a:spcPts val="2551"/>
              </a:lnSpc>
            </a:pPr>
            <a:r>
              <a:rPr lang="en-US" sz="2319" spc="109">
                <a:solidFill>
                  <a:srgbClr val="F1F2F1"/>
                </a:solidFill>
                <a:latin typeface="Arial Bold"/>
              </a:rPr>
              <a:t>Kullanıcıya Ait Farklı Parametrelerin Alınması</a:t>
            </a:r>
          </a:p>
        </p:txBody>
      </p:sp>
      <p:sp>
        <p:nvSpPr>
          <p:cNvPr name="TextBox 14" id="14"/>
          <p:cNvSpPr txBox="true"/>
          <p:nvPr/>
        </p:nvSpPr>
        <p:spPr>
          <a:xfrm rot="0">
            <a:off x="9904356" y="4411409"/>
            <a:ext cx="6670788" cy="1099185"/>
          </a:xfrm>
          <a:prstGeom prst="rect">
            <a:avLst/>
          </a:prstGeom>
        </p:spPr>
        <p:txBody>
          <a:bodyPr anchor="t" rtlCol="false" tIns="0" lIns="0" bIns="0" rIns="0">
            <a:spAutoFit/>
          </a:bodyPr>
          <a:lstStyle/>
          <a:p>
            <a:pPr algn="ctr" marL="0" indent="0" lvl="0">
              <a:lnSpc>
                <a:spcPts val="2880"/>
              </a:lnSpc>
            </a:pPr>
            <a:r>
              <a:rPr lang="en-US" sz="1800" spc="120">
                <a:solidFill>
                  <a:srgbClr val="F1F2F1"/>
                </a:solidFill>
                <a:latin typeface="Arial"/>
              </a:rPr>
              <a:t>Uygulamanın verdiği tavsiyelerin daha spesifik olabilmesi için kullanıcının yaşı, cinsiyeti, daha önce beğendiği veya beğenmediği tavsiyeler gibi ek bilgilerin alınması </a:t>
            </a:r>
          </a:p>
        </p:txBody>
      </p:sp>
      <p:sp>
        <p:nvSpPr>
          <p:cNvPr name="TextBox 15" id="15"/>
          <p:cNvSpPr txBox="true"/>
          <p:nvPr/>
        </p:nvSpPr>
        <p:spPr>
          <a:xfrm rot="0">
            <a:off x="1712856" y="7242619"/>
            <a:ext cx="6680234" cy="381889"/>
          </a:xfrm>
          <a:prstGeom prst="rect">
            <a:avLst/>
          </a:prstGeom>
        </p:spPr>
        <p:txBody>
          <a:bodyPr anchor="t" rtlCol="false" tIns="0" lIns="0" bIns="0" rIns="0">
            <a:spAutoFit/>
          </a:bodyPr>
          <a:lstStyle/>
          <a:p>
            <a:pPr algn="ctr" marL="0" indent="0" lvl="0">
              <a:lnSpc>
                <a:spcPts val="2551"/>
              </a:lnSpc>
            </a:pPr>
            <a:r>
              <a:rPr lang="en-US" sz="2319" spc="109">
                <a:solidFill>
                  <a:srgbClr val="F1F2F1"/>
                </a:solidFill>
                <a:latin typeface="Arial Bold"/>
              </a:rPr>
              <a:t>Kullanıcı Geri Bildirimlerinin Toplanması</a:t>
            </a:r>
          </a:p>
        </p:txBody>
      </p:sp>
      <p:sp>
        <p:nvSpPr>
          <p:cNvPr name="TextBox 16" id="16"/>
          <p:cNvSpPr txBox="true"/>
          <p:nvPr/>
        </p:nvSpPr>
        <p:spPr>
          <a:xfrm rot="0">
            <a:off x="1712856" y="7897559"/>
            <a:ext cx="6670788" cy="737235"/>
          </a:xfrm>
          <a:prstGeom prst="rect">
            <a:avLst/>
          </a:prstGeom>
        </p:spPr>
        <p:txBody>
          <a:bodyPr anchor="t" rtlCol="false" tIns="0" lIns="0" bIns="0" rIns="0">
            <a:spAutoFit/>
          </a:bodyPr>
          <a:lstStyle/>
          <a:p>
            <a:pPr algn="ctr" marL="0" indent="0" lvl="0">
              <a:lnSpc>
                <a:spcPts val="2880"/>
              </a:lnSpc>
            </a:pPr>
            <a:r>
              <a:rPr lang="en-US" sz="1800" spc="120">
                <a:solidFill>
                  <a:srgbClr val="F1F2F1"/>
                </a:solidFill>
                <a:latin typeface="Arial"/>
              </a:rPr>
              <a:t>Kullanıcıların tavsiyeleri beğenip beğenmediğini izlemek için bir geri bildirim mekanizması eklenmelidir</a:t>
            </a:r>
          </a:p>
        </p:txBody>
      </p:sp>
      <p:sp>
        <p:nvSpPr>
          <p:cNvPr name="TextBox 17" id="17"/>
          <p:cNvSpPr txBox="true"/>
          <p:nvPr/>
        </p:nvSpPr>
        <p:spPr>
          <a:xfrm rot="0">
            <a:off x="9904356" y="7149110"/>
            <a:ext cx="6680234" cy="705739"/>
          </a:xfrm>
          <a:prstGeom prst="rect">
            <a:avLst/>
          </a:prstGeom>
        </p:spPr>
        <p:txBody>
          <a:bodyPr anchor="t" rtlCol="false" tIns="0" lIns="0" bIns="0" rIns="0">
            <a:spAutoFit/>
          </a:bodyPr>
          <a:lstStyle/>
          <a:p>
            <a:pPr algn="ctr">
              <a:lnSpc>
                <a:spcPts val="2551"/>
              </a:lnSpc>
            </a:pPr>
            <a:r>
              <a:rPr lang="en-US" sz="2319" spc="109">
                <a:solidFill>
                  <a:srgbClr val="F1F2F1"/>
                </a:solidFill>
                <a:latin typeface="Arial Bold"/>
              </a:rPr>
              <a:t>Eski Tavsiyelerin Kaydedilmesi ve Analizi:</a:t>
            </a:r>
          </a:p>
          <a:p>
            <a:pPr algn="ctr" marL="0" indent="0" lvl="0">
              <a:lnSpc>
                <a:spcPts val="2551"/>
              </a:lnSpc>
            </a:pPr>
          </a:p>
        </p:txBody>
      </p:sp>
      <p:sp>
        <p:nvSpPr>
          <p:cNvPr name="TextBox 18" id="18"/>
          <p:cNvSpPr txBox="true"/>
          <p:nvPr/>
        </p:nvSpPr>
        <p:spPr>
          <a:xfrm rot="0">
            <a:off x="9904356" y="7716584"/>
            <a:ext cx="6670788" cy="1099185"/>
          </a:xfrm>
          <a:prstGeom prst="rect">
            <a:avLst/>
          </a:prstGeom>
        </p:spPr>
        <p:txBody>
          <a:bodyPr anchor="t" rtlCol="false" tIns="0" lIns="0" bIns="0" rIns="0">
            <a:spAutoFit/>
          </a:bodyPr>
          <a:lstStyle/>
          <a:p>
            <a:pPr algn="ctr" marL="0" indent="0" lvl="0">
              <a:lnSpc>
                <a:spcPts val="2880"/>
              </a:lnSpc>
            </a:pPr>
            <a:r>
              <a:rPr lang="en-US" sz="1800" spc="120">
                <a:solidFill>
                  <a:srgbClr val="F1F2F1"/>
                </a:solidFill>
                <a:latin typeface="Arial"/>
              </a:rPr>
              <a:t>Kullanıcılara yapılan önceki tavsiyelerin kaydedilmesi ve bu kayıtlara dayanarak yeni önerilerin şekillendirilmesi önemlidir</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0E40"/>
        </a:solidFill>
      </p:bgPr>
    </p:bg>
    <p:spTree>
      <p:nvGrpSpPr>
        <p:cNvPr id="1" name=""/>
        <p:cNvGrpSpPr/>
        <p:nvPr/>
      </p:nvGrpSpPr>
      <p:grpSpPr>
        <a:xfrm>
          <a:off x="0" y="0"/>
          <a:ext cx="0" cy="0"/>
          <a:chOff x="0" y="0"/>
          <a:chExt cx="0" cy="0"/>
        </a:xfrm>
      </p:grpSpPr>
      <p:sp>
        <p:nvSpPr>
          <p:cNvPr name="Freeform 2" id="2"/>
          <p:cNvSpPr/>
          <p:nvPr/>
        </p:nvSpPr>
        <p:spPr>
          <a:xfrm flipH="false" flipV="false" rot="0">
            <a:off x="438862" y="3406818"/>
            <a:ext cx="8229887" cy="4550056"/>
          </a:xfrm>
          <a:custGeom>
            <a:avLst/>
            <a:gdLst/>
            <a:ahLst/>
            <a:cxnLst/>
            <a:rect r="r" b="b" t="t" l="l"/>
            <a:pathLst>
              <a:path h="4550056" w="8229887">
                <a:moveTo>
                  <a:pt x="0" y="0"/>
                </a:moveTo>
                <a:lnTo>
                  <a:pt x="8229887" y="0"/>
                </a:lnTo>
                <a:lnTo>
                  <a:pt x="8229887" y="4550056"/>
                </a:lnTo>
                <a:lnTo>
                  <a:pt x="0" y="4550056"/>
                </a:lnTo>
                <a:lnTo>
                  <a:pt x="0" y="0"/>
                </a:lnTo>
                <a:close/>
              </a:path>
            </a:pathLst>
          </a:custGeom>
          <a:blipFill>
            <a:blip r:embed="rId2"/>
            <a:stretch>
              <a:fillRect l="0" t="-3385" r="0" b="-3385"/>
            </a:stretch>
          </a:blipFill>
        </p:spPr>
      </p:sp>
      <p:sp>
        <p:nvSpPr>
          <p:cNvPr name="Freeform 3" id="3"/>
          <p:cNvSpPr/>
          <p:nvPr/>
        </p:nvSpPr>
        <p:spPr>
          <a:xfrm flipH="false" flipV="false" rot="0">
            <a:off x="9578904" y="3406818"/>
            <a:ext cx="8229887" cy="4550056"/>
          </a:xfrm>
          <a:custGeom>
            <a:avLst/>
            <a:gdLst/>
            <a:ahLst/>
            <a:cxnLst/>
            <a:rect r="r" b="b" t="t" l="l"/>
            <a:pathLst>
              <a:path h="4550056" w="8229887">
                <a:moveTo>
                  <a:pt x="0" y="0"/>
                </a:moveTo>
                <a:lnTo>
                  <a:pt x="8229887" y="0"/>
                </a:lnTo>
                <a:lnTo>
                  <a:pt x="8229887" y="4550056"/>
                </a:lnTo>
                <a:lnTo>
                  <a:pt x="0" y="4550056"/>
                </a:lnTo>
                <a:lnTo>
                  <a:pt x="0" y="0"/>
                </a:lnTo>
                <a:close/>
              </a:path>
            </a:pathLst>
          </a:custGeom>
          <a:blipFill>
            <a:blip r:embed="rId3"/>
            <a:stretch>
              <a:fillRect l="0" t="0" r="0" b="-6745"/>
            </a:stretch>
          </a:blipFill>
        </p:spPr>
      </p:sp>
      <p:sp>
        <p:nvSpPr>
          <p:cNvPr name="TextBox 4" id="4"/>
          <p:cNvSpPr txBox="true"/>
          <p:nvPr/>
        </p:nvSpPr>
        <p:spPr>
          <a:xfrm rot="0">
            <a:off x="1028700" y="1028700"/>
            <a:ext cx="3906674" cy="972185"/>
          </a:xfrm>
          <a:prstGeom prst="rect">
            <a:avLst/>
          </a:prstGeom>
        </p:spPr>
        <p:txBody>
          <a:bodyPr anchor="t" rtlCol="false" tIns="0" lIns="0" bIns="0" rIns="0">
            <a:spAutoFit/>
          </a:bodyPr>
          <a:lstStyle/>
          <a:p>
            <a:pPr algn="l" marL="0" indent="0" lvl="0">
              <a:lnSpc>
                <a:spcPts val="6399"/>
              </a:lnSpc>
            </a:pPr>
            <a:r>
              <a:rPr lang="en-US" sz="6399" spc="236">
                <a:solidFill>
                  <a:srgbClr val="F1F2F1"/>
                </a:solidFill>
                <a:latin typeface="Arial Bold"/>
              </a:rPr>
              <a:t>Projemiz</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DAGHTMXvlKo</dc:identifier>
  <dcterms:modified xsi:type="dcterms:W3CDTF">2011-08-01T06:04:30Z</dcterms:modified>
  <cp:revision>1</cp:revision>
  <dc:title>Mavi Modern Yapay Zeka Teknoloji Sunumu</dc:title>
</cp:coreProperties>
</file>